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00" r:id="rId2"/>
    <p:sldId id="278" r:id="rId3"/>
    <p:sldId id="304" r:id="rId4"/>
    <p:sldId id="305" r:id="rId5"/>
    <p:sldId id="306" r:id="rId6"/>
    <p:sldId id="307" r:id="rId7"/>
    <p:sldId id="308" r:id="rId8"/>
    <p:sldId id="309" r:id="rId9"/>
    <p:sldId id="30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FB2"/>
    <a:srgbClr val="596E80"/>
    <a:srgbClr val="6BA0D1"/>
    <a:srgbClr val="CC659C"/>
    <a:srgbClr val="FFFFFF"/>
    <a:srgbClr val="4662A6"/>
    <a:srgbClr val="EE7408"/>
    <a:srgbClr val="4D4D4D"/>
    <a:srgbClr val="AD3A9C"/>
    <a:srgbClr val="D5D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924" autoAdjust="0"/>
  </p:normalViewPr>
  <p:slideViewPr>
    <p:cSldViewPr snapToGrid="0">
      <p:cViewPr varScale="1">
        <p:scale>
          <a:sx n="111" d="100"/>
          <a:sy n="111" d="100"/>
        </p:scale>
        <p:origin x="594" y="96"/>
      </p:cViewPr>
      <p:guideLst>
        <p:guide orient="horz" pos="2160"/>
        <p:guide pos="529"/>
      </p:guideLst>
    </p:cSldViewPr>
  </p:slideViewPr>
  <p:notesTextViewPr>
    <p:cViewPr>
      <p:scale>
        <a:sx n="3" d="2"/>
        <a:sy n="3" d="2"/>
      </p:scale>
      <p:origin x="0" y="0"/>
    </p:cViewPr>
  </p:notesTextViewPr>
  <p:sorterViewPr>
    <p:cViewPr>
      <p:scale>
        <a:sx n="100" d="100"/>
        <a:sy n="100" d="100"/>
      </p:scale>
      <p:origin x="0" y="-10392"/>
    </p:cViewPr>
  </p:sorter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C0E14E-FE89-478C-A015-1A23B8EB9792}" type="datetimeFigureOut">
              <a:rPr lang="fr-FR" smtClean="0"/>
              <a:t>13/04/2026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3E207-DB82-443C-9698-174C9924B8DC}" type="slidenum">
              <a:rPr lang="fr-FR" smtClean="0"/>
              <a:t>‹N°›</a:t>
            </a:fld>
            <a:endParaRPr lang="fr-FR"/>
          </a:p>
        </p:txBody>
      </p:sp>
    </p:spTree>
    <p:extLst>
      <p:ext uri="{BB962C8B-B14F-4D97-AF65-F5344CB8AC3E}">
        <p14:creationId xmlns:p14="http://schemas.microsoft.com/office/powerpoint/2010/main" val="49557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3B623-8E7F-4574-8223-80B826C8C224}" type="datetimeFigureOut">
              <a:rPr lang="fr-FR" smtClean="0"/>
              <a:t>13/04/2026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0BDC0-C494-4F78-9C3B-27E72225FB49}" type="slidenum">
              <a:rPr lang="fr-FR" smtClean="0"/>
              <a:t>‹N°›</a:t>
            </a:fld>
            <a:endParaRPr lang="fr-FR"/>
          </a:p>
        </p:txBody>
      </p:sp>
    </p:spTree>
    <p:extLst>
      <p:ext uri="{BB962C8B-B14F-4D97-AF65-F5344CB8AC3E}">
        <p14:creationId xmlns:p14="http://schemas.microsoft.com/office/powerpoint/2010/main" val="170995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809145" y="1536804"/>
            <a:ext cx="6465950" cy="2387600"/>
          </a:xfrm>
        </p:spPr>
        <p:txBody>
          <a:bodyPr anchor="b">
            <a:normAutofit/>
          </a:bodyPr>
          <a:lstStyle>
            <a:lvl1pPr algn="l">
              <a:lnSpc>
                <a:spcPct val="100000"/>
              </a:lnSpc>
              <a:defRPr sz="4400" b="1" i="0" spc="300">
                <a:solidFill>
                  <a:schemeClr val="tx1"/>
                </a:solidFill>
                <a:latin typeface="+mn-lt"/>
              </a:defRPr>
            </a:lvl1pPr>
          </a:lstStyle>
          <a:p>
            <a:r>
              <a:rPr lang="fr-FR" dirty="0"/>
              <a:t>MODIFIEZ LE STYLE </a:t>
            </a:r>
            <a:br>
              <a:rPr lang="fr-FR" dirty="0"/>
            </a:br>
            <a:r>
              <a:rPr lang="fr-FR" dirty="0"/>
              <a:t>DU TITRE</a:t>
            </a:r>
          </a:p>
        </p:txBody>
      </p:sp>
      <p:sp>
        <p:nvSpPr>
          <p:cNvPr id="3" name="Sous-titre 2"/>
          <p:cNvSpPr>
            <a:spLocks noGrp="1"/>
          </p:cNvSpPr>
          <p:nvPr>
            <p:ph type="subTitle" idx="1"/>
          </p:nvPr>
        </p:nvSpPr>
        <p:spPr>
          <a:xfrm>
            <a:off x="809145" y="4016479"/>
            <a:ext cx="646595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10" name="Espace réservé du texte 9"/>
          <p:cNvSpPr>
            <a:spLocks noGrp="1"/>
          </p:cNvSpPr>
          <p:nvPr>
            <p:ph type="body" sz="quarter" idx="10" hasCustomPrompt="1"/>
          </p:nvPr>
        </p:nvSpPr>
        <p:spPr>
          <a:xfrm>
            <a:off x="809625" y="5987331"/>
            <a:ext cx="1663700" cy="556343"/>
          </a:xfrm>
        </p:spPr>
        <p:txBody>
          <a:bodyPr anchor="b">
            <a:normAutofit/>
          </a:bodyPr>
          <a:lstStyle>
            <a:lvl1pPr marL="0" indent="0">
              <a:buNone/>
              <a:defRPr sz="2000">
                <a:solidFill>
                  <a:schemeClr val="tx1"/>
                </a:solidFill>
              </a:defRPr>
            </a:lvl1pPr>
          </a:lstStyle>
          <a:p>
            <a:pPr lvl="0"/>
            <a:r>
              <a:rPr lang="fr-FR" dirty="0"/>
              <a:t>Date</a:t>
            </a:r>
          </a:p>
        </p:txBody>
      </p:sp>
    </p:spTree>
    <p:extLst>
      <p:ext uri="{BB962C8B-B14F-4D97-AF65-F5344CB8AC3E}">
        <p14:creationId xmlns:p14="http://schemas.microsoft.com/office/powerpoint/2010/main" val="204177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2">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hasCustomPrompt="1"/>
          </p:nvPr>
        </p:nvSpPr>
        <p:spPr>
          <a:xfrm>
            <a:off x="831850" y="1709738"/>
            <a:ext cx="10114636" cy="2111375"/>
          </a:xfrm>
        </p:spPr>
        <p:txBody>
          <a:bodyPr vert="horz" lIns="91440" tIns="45720" rIns="91440" bIns="45720" rtlCol="0" anchor="b">
            <a:normAutofit/>
          </a:bodyPr>
          <a:lstStyle>
            <a:lvl1pPr>
              <a:defRPr lang="fr-FR" sz="4800" kern="1200" spc="300" baseline="0" dirty="0">
                <a:solidFill>
                  <a:schemeClr val="bg1"/>
                </a:solidFill>
                <a:latin typeface="+mj-lt"/>
                <a:ea typeface="Tahoma" panose="020B0604030504040204" pitchFamily="34" charset="0"/>
                <a:cs typeface="Tahoma" panose="020B0604030504040204" pitchFamily="34" charset="0"/>
              </a:defRPr>
            </a:lvl1pPr>
          </a:lstStyle>
          <a:p>
            <a:pPr lvl="0"/>
            <a:r>
              <a:rPr lang="fr-FR" dirty="0"/>
              <a:t>TITRE DE PARTIE</a:t>
            </a:r>
          </a:p>
        </p:txBody>
      </p:sp>
      <p:sp>
        <p:nvSpPr>
          <p:cNvPr id="3" name="Espace réservé du texte 2"/>
          <p:cNvSpPr>
            <a:spLocks noGrp="1"/>
          </p:cNvSpPr>
          <p:nvPr>
            <p:ph type="body" idx="1"/>
          </p:nvPr>
        </p:nvSpPr>
        <p:spPr>
          <a:xfrm>
            <a:off x="831850" y="4135552"/>
            <a:ext cx="6213635" cy="1500187"/>
          </a:xfrm>
        </p:spPr>
        <p:txBody>
          <a:bodyPr vert="horz" lIns="91440" tIns="45720" rIns="91440" bIns="45720" rtlCol="0">
            <a:normAutofit/>
          </a:bodyPr>
          <a:lstStyle>
            <a:lvl1pPr>
              <a:defRPr lang="fr-FR" sz="2400" kern="1200" dirty="0" smtClean="0">
                <a:solidFill>
                  <a:schemeClr val="bg1"/>
                </a:solidFill>
                <a:latin typeface="+mn-lt"/>
                <a:ea typeface="Tahoma" panose="020B0604030504040204" pitchFamily="34" charset="0"/>
                <a:cs typeface="Tahoma" panose="020B0604030504040204" pitchFamily="34" charset="0"/>
              </a:defRPr>
            </a:lvl1pPr>
          </a:lstStyle>
          <a:p>
            <a:pPr marL="0" lvl="0" indent="0">
              <a:buNone/>
            </a:pPr>
            <a:r>
              <a:rPr lang="fr-FR"/>
              <a:t>Modifier les styles du texte du masque</a:t>
            </a:r>
          </a:p>
        </p:txBody>
      </p:sp>
      <p:sp>
        <p:nvSpPr>
          <p:cNvPr id="7" name="Espace réservé du numéro de diapositive 2"/>
          <p:cNvSpPr>
            <a:spLocks noGrp="1"/>
          </p:cNvSpPr>
          <p:nvPr>
            <p:ph type="sldNum" sz="quarter" idx="10"/>
          </p:nvPr>
        </p:nvSpPr>
        <p:spPr>
          <a:xfrm>
            <a:off x="10748385" y="6399256"/>
            <a:ext cx="655320" cy="365125"/>
          </a:xfrm>
        </p:spPr>
        <p:txBody>
          <a:bodyPr/>
          <a:lstStyle>
            <a:lvl1pPr>
              <a:defRPr>
                <a:solidFill>
                  <a:schemeClr val="bg2"/>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3302701158"/>
      </p:ext>
    </p:extLst>
  </p:cSld>
  <p:clrMapOvr>
    <a:masterClrMapping/>
  </p:clrMapOvr>
  <p:extLst>
    <p:ext uri="{DCECCB84-F9BA-43D5-87BE-67443E8EF086}">
      <p15:sldGuideLst xmlns:p15="http://schemas.microsoft.com/office/powerpoint/2012/main">
        <p15:guide id="1" orient="horz" pos="2160">
          <p15:clr>
            <a:srgbClr val="FBAE40"/>
          </p15:clr>
        </p15:guide>
        <p15:guide id="2" pos="134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de fi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322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94084" y="341062"/>
            <a:ext cx="10575757" cy="524561"/>
          </a:xfrm>
        </p:spPr>
        <p:txBody>
          <a:bodyPr/>
          <a:lstStyle>
            <a:lvl1pPr>
              <a:defRPr spc="300"/>
            </a:lvl1pPr>
          </a:lstStyle>
          <a:p>
            <a:r>
              <a:rPr lang="fr-FR" dirty="0"/>
              <a:t>MODIFIEZ LE STYLE DU TITRE</a:t>
            </a:r>
          </a:p>
        </p:txBody>
      </p:sp>
      <p:sp>
        <p:nvSpPr>
          <p:cNvPr id="3"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
        <p:nvSpPr>
          <p:cNvPr id="5" name="Espace réservé du texte 4"/>
          <p:cNvSpPr>
            <a:spLocks noGrp="1"/>
          </p:cNvSpPr>
          <p:nvPr>
            <p:ph type="body" sz="quarter" idx="11" hasCustomPrompt="1"/>
          </p:nvPr>
        </p:nvSpPr>
        <p:spPr>
          <a:xfrm>
            <a:off x="794086" y="1502793"/>
            <a:ext cx="990600" cy="500933"/>
          </a:xfrm>
        </p:spPr>
        <p:txBody>
          <a:bodyPr>
            <a:noAutofit/>
          </a:bodyPr>
          <a:lstStyle>
            <a:lvl1pPr marL="0" indent="0">
              <a:buNone/>
              <a:defRPr sz="3200" b="1">
                <a:solidFill>
                  <a:schemeClr val="accent3"/>
                </a:solidFill>
              </a:defRPr>
            </a:lvl1pPr>
          </a:lstStyle>
          <a:p>
            <a:pPr lvl="0"/>
            <a:r>
              <a:rPr lang="fr-FR" dirty="0"/>
              <a:t>##</a:t>
            </a:r>
          </a:p>
        </p:txBody>
      </p:sp>
      <p:sp>
        <p:nvSpPr>
          <p:cNvPr id="6" name="Espace réservé du texte 4"/>
          <p:cNvSpPr>
            <a:spLocks noGrp="1"/>
          </p:cNvSpPr>
          <p:nvPr>
            <p:ph type="body" sz="quarter" idx="12" hasCustomPrompt="1"/>
          </p:nvPr>
        </p:nvSpPr>
        <p:spPr>
          <a:xfrm>
            <a:off x="794084" y="2053273"/>
            <a:ext cx="3240000" cy="809195"/>
          </a:xfrm>
        </p:spPr>
        <p:txBody>
          <a:bodyPr>
            <a:normAutofit/>
          </a:bodyPr>
          <a:lstStyle>
            <a:lvl1pPr marL="0" indent="0">
              <a:buNone/>
              <a:defRPr sz="2400" b="0"/>
            </a:lvl1pPr>
          </a:lstStyle>
          <a:p>
            <a:pPr lvl="0"/>
            <a:r>
              <a:rPr lang="fr-FR" dirty="0"/>
              <a:t>Titre partie</a:t>
            </a:r>
          </a:p>
        </p:txBody>
      </p:sp>
      <p:sp>
        <p:nvSpPr>
          <p:cNvPr id="7" name="Espace réservé du texte 4"/>
          <p:cNvSpPr>
            <a:spLocks noGrp="1"/>
          </p:cNvSpPr>
          <p:nvPr>
            <p:ph type="body" sz="quarter" idx="13" hasCustomPrompt="1"/>
          </p:nvPr>
        </p:nvSpPr>
        <p:spPr>
          <a:xfrm>
            <a:off x="4476001" y="1502793"/>
            <a:ext cx="990600" cy="500933"/>
          </a:xfrm>
        </p:spPr>
        <p:txBody>
          <a:bodyPr>
            <a:noAutofit/>
          </a:bodyPr>
          <a:lstStyle>
            <a:lvl1pPr marL="0" indent="0">
              <a:buNone/>
              <a:defRPr sz="3200" b="1">
                <a:solidFill>
                  <a:schemeClr val="accent3"/>
                </a:solidFill>
              </a:defRPr>
            </a:lvl1pPr>
          </a:lstStyle>
          <a:p>
            <a:pPr lvl="0"/>
            <a:r>
              <a:rPr lang="fr-FR" dirty="0"/>
              <a:t>##</a:t>
            </a:r>
          </a:p>
        </p:txBody>
      </p:sp>
      <p:sp>
        <p:nvSpPr>
          <p:cNvPr id="8" name="Espace réservé du texte 4"/>
          <p:cNvSpPr>
            <a:spLocks noGrp="1"/>
          </p:cNvSpPr>
          <p:nvPr>
            <p:ph type="body" sz="quarter" idx="14" hasCustomPrompt="1"/>
          </p:nvPr>
        </p:nvSpPr>
        <p:spPr>
          <a:xfrm>
            <a:off x="4476000" y="2053273"/>
            <a:ext cx="3240000" cy="809195"/>
          </a:xfrm>
        </p:spPr>
        <p:txBody>
          <a:bodyPr>
            <a:normAutofit/>
          </a:bodyPr>
          <a:lstStyle>
            <a:lvl1pPr marL="0" indent="0">
              <a:buNone/>
              <a:defRPr sz="2400" b="0"/>
            </a:lvl1pPr>
          </a:lstStyle>
          <a:p>
            <a:pPr lvl="0"/>
            <a:r>
              <a:rPr lang="fr-FR" dirty="0"/>
              <a:t>Titre partie</a:t>
            </a:r>
          </a:p>
        </p:txBody>
      </p:sp>
      <p:sp>
        <p:nvSpPr>
          <p:cNvPr id="9" name="Espace réservé du texte 4"/>
          <p:cNvSpPr>
            <a:spLocks noGrp="1"/>
          </p:cNvSpPr>
          <p:nvPr>
            <p:ph type="body" sz="quarter" idx="15" hasCustomPrompt="1"/>
          </p:nvPr>
        </p:nvSpPr>
        <p:spPr>
          <a:xfrm>
            <a:off x="8157916" y="1502793"/>
            <a:ext cx="990600" cy="500933"/>
          </a:xfrm>
        </p:spPr>
        <p:txBody>
          <a:bodyPr>
            <a:noAutofit/>
          </a:bodyPr>
          <a:lstStyle>
            <a:lvl1pPr marL="0" indent="0">
              <a:buNone/>
              <a:defRPr sz="3200" b="1">
                <a:solidFill>
                  <a:schemeClr val="accent3"/>
                </a:solidFill>
              </a:defRPr>
            </a:lvl1pPr>
          </a:lstStyle>
          <a:p>
            <a:pPr lvl="0"/>
            <a:r>
              <a:rPr lang="fr-FR" dirty="0"/>
              <a:t>##</a:t>
            </a:r>
          </a:p>
        </p:txBody>
      </p:sp>
      <p:sp>
        <p:nvSpPr>
          <p:cNvPr id="10" name="Espace réservé du texte 4"/>
          <p:cNvSpPr>
            <a:spLocks noGrp="1"/>
          </p:cNvSpPr>
          <p:nvPr>
            <p:ph type="body" sz="quarter" idx="16" hasCustomPrompt="1"/>
          </p:nvPr>
        </p:nvSpPr>
        <p:spPr>
          <a:xfrm>
            <a:off x="8157915" y="2053273"/>
            <a:ext cx="3240000" cy="809195"/>
          </a:xfrm>
        </p:spPr>
        <p:txBody>
          <a:bodyPr>
            <a:normAutofit/>
          </a:bodyPr>
          <a:lstStyle>
            <a:lvl1pPr marL="0" indent="0">
              <a:buNone/>
              <a:defRPr sz="2400" b="0"/>
            </a:lvl1pPr>
          </a:lstStyle>
          <a:p>
            <a:pPr lvl="0"/>
            <a:r>
              <a:rPr lang="fr-FR" dirty="0"/>
              <a:t>Titre partie</a:t>
            </a:r>
          </a:p>
        </p:txBody>
      </p:sp>
      <p:sp>
        <p:nvSpPr>
          <p:cNvPr id="26" name="Espace réservé du texte 4"/>
          <p:cNvSpPr>
            <a:spLocks noGrp="1"/>
          </p:cNvSpPr>
          <p:nvPr>
            <p:ph type="body" sz="quarter" idx="20" hasCustomPrompt="1"/>
          </p:nvPr>
        </p:nvSpPr>
        <p:spPr>
          <a:xfrm>
            <a:off x="794086" y="3739941"/>
            <a:ext cx="990600" cy="500933"/>
          </a:xfrm>
        </p:spPr>
        <p:txBody>
          <a:bodyPr>
            <a:noAutofit/>
          </a:bodyPr>
          <a:lstStyle>
            <a:lvl1pPr marL="0" indent="0">
              <a:buNone/>
              <a:defRPr sz="3200" b="1">
                <a:solidFill>
                  <a:schemeClr val="accent3"/>
                </a:solidFill>
              </a:defRPr>
            </a:lvl1pPr>
          </a:lstStyle>
          <a:p>
            <a:pPr lvl="0"/>
            <a:r>
              <a:rPr lang="fr-FR" dirty="0"/>
              <a:t>##</a:t>
            </a:r>
          </a:p>
        </p:txBody>
      </p:sp>
      <p:sp>
        <p:nvSpPr>
          <p:cNvPr id="27" name="Espace réservé du texte 4"/>
          <p:cNvSpPr>
            <a:spLocks noGrp="1"/>
          </p:cNvSpPr>
          <p:nvPr>
            <p:ph type="body" sz="quarter" idx="21" hasCustomPrompt="1"/>
          </p:nvPr>
        </p:nvSpPr>
        <p:spPr>
          <a:xfrm>
            <a:off x="794084" y="4290421"/>
            <a:ext cx="3240000" cy="809195"/>
          </a:xfrm>
        </p:spPr>
        <p:txBody>
          <a:bodyPr>
            <a:normAutofit/>
          </a:bodyPr>
          <a:lstStyle>
            <a:lvl1pPr marL="0" indent="0">
              <a:buNone/>
              <a:defRPr sz="2400" b="0"/>
            </a:lvl1pPr>
          </a:lstStyle>
          <a:p>
            <a:pPr lvl="0"/>
            <a:r>
              <a:rPr lang="fr-FR" dirty="0"/>
              <a:t>Titre partie</a:t>
            </a:r>
          </a:p>
        </p:txBody>
      </p:sp>
      <p:sp>
        <p:nvSpPr>
          <p:cNvPr id="28" name="Espace réservé du texte 4"/>
          <p:cNvSpPr>
            <a:spLocks noGrp="1"/>
          </p:cNvSpPr>
          <p:nvPr>
            <p:ph type="body" sz="quarter" idx="22" hasCustomPrompt="1"/>
          </p:nvPr>
        </p:nvSpPr>
        <p:spPr>
          <a:xfrm>
            <a:off x="4476001" y="3739941"/>
            <a:ext cx="990600" cy="500933"/>
          </a:xfrm>
        </p:spPr>
        <p:txBody>
          <a:bodyPr>
            <a:noAutofit/>
          </a:bodyPr>
          <a:lstStyle>
            <a:lvl1pPr marL="0" indent="0">
              <a:buNone/>
              <a:defRPr sz="3200" b="1">
                <a:solidFill>
                  <a:schemeClr val="accent3"/>
                </a:solidFill>
              </a:defRPr>
            </a:lvl1pPr>
          </a:lstStyle>
          <a:p>
            <a:pPr lvl="0"/>
            <a:r>
              <a:rPr lang="fr-FR" dirty="0"/>
              <a:t>##</a:t>
            </a:r>
          </a:p>
        </p:txBody>
      </p:sp>
      <p:sp>
        <p:nvSpPr>
          <p:cNvPr id="29" name="Espace réservé du texte 4"/>
          <p:cNvSpPr>
            <a:spLocks noGrp="1"/>
          </p:cNvSpPr>
          <p:nvPr>
            <p:ph type="body" sz="quarter" idx="23" hasCustomPrompt="1"/>
          </p:nvPr>
        </p:nvSpPr>
        <p:spPr>
          <a:xfrm>
            <a:off x="4476000" y="4290421"/>
            <a:ext cx="3240000" cy="809195"/>
          </a:xfrm>
        </p:spPr>
        <p:txBody>
          <a:bodyPr>
            <a:normAutofit/>
          </a:bodyPr>
          <a:lstStyle>
            <a:lvl1pPr marL="0" indent="0">
              <a:buNone/>
              <a:defRPr sz="2400" b="0"/>
            </a:lvl1pPr>
          </a:lstStyle>
          <a:p>
            <a:pPr lvl="0"/>
            <a:r>
              <a:rPr lang="fr-FR" dirty="0"/>
              <a:t>Titre partie</a:t>
            </a:r>
          </a:p>
        </p:txBody>
      </p:sp>
    </p:spTree>
    <p:extLst>
      <p:ext uri="{BB962C8B-B14F-4D97-AF65-F5344CB8AC3E}">
        <p14:creationId xmlns:p14="http://schemas.microsoft.com/office/powerpoint/2010/main" val="18847797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noFill/>
        </p:spPr>
        <p:txBody>
          <a:bodyPr/>
          <a:lstStyle>
            <a:lvl1pPr>
              <a:defRPr spc="300">
                <a:solidFill>
                  <a:schemeClr val="tx1"/>
                </a:solidFill>
              </a:defRPr>
            </a:lvl1pPr>
          </a:lstStyle>
          <a:p>
            <a:r>
              <a:rPr lang="fr-FR" dirty="0"/>
              <a:t>MODIFIEZ LE STYLE DU TITRE</a:t>
            </a:r>
          </a:p>
        </p:txBody>
      </p:sp>
      <p:sp>
        <p:nvSpPr>
          <p:cNvPr id="3" name="Espace réservé du contenu 2"/>
          <p:cNvSpPr>
            <a:spLocks noGrp="1"/>
          </p:cNvSpPr>
          <p:nvPr>
            <p:ph idx="1"/>
          </p:nvPr>
        </p:nvSpPr>
        <p:spPr>
          <a:xfrm>
            <a:off x="794084" y="1646237"/>
            <a:ext cx="10559716" cy="4227301"/>
          </a:xfrm>
        </p:spPr>
        <p:txBody>
          <a:bodyPr/>
          <a:lstStyle>
            <a:lvl1pPr>
              <a:defRPr sz="2400">
                <a:solidFill>
                  <a:schemeClr val="tx1"/>
                </a:solidFill>
              </a:defRPr>
            </a:lvl1pPr>
            <a:lvl2pPr>
              <a:defRPr sz="20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9"/>
          <p:cNvSpPr>
            <a:spLocks noGrp="1"/>
          </p:cNvSpPr>
          <p:nvPr>
            <p:ph type="body" sz="quarter" idx="14" hasCustomPrompt="1"/>
          </p:nvPr>
        </p:nvSpPr>
        <p:spPr>
          <a:xfrm>
            <a:off x="794084" y="897409"/>
            <a:ext cx="10559716" cy="425213"/>
          </a:xfrm>
        </p:spPr>
        <p:txBody>
          <a:bodyPr>
            <a:normAutofit/>
          </a:bodyPr>
          <a:lstStyle>
            <a:lvl1pPr marL="0" indent="0">
              <a:buNone/>
              <a:defRPr sz="2400">
                <a:solidFill>
                  <a:schemeClr val="accent3"/>
                </a:solidFill>
              </a:defRPr>
            </a:lvl1pPr>
          </a:lstStyle>
          <a:p>
            <a:pPr lvl="0"/>
            <a:r>
              <a:rPr lang="fr-FR" dirty="0"/>
              <a:t>Ajouter un sous-titre</a:t>
            </a:r>
          </a:p>
        </p:txBody>
      </p:sp>
      <p:sp>
        <p:nvSpPr>
          <p:cNvPr id="7"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340222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94084" y="1825625"/>
            <a:ext cx="5225716" cy="4058340"/>
          </a:xfrm>
        </p:spPr>
        <p:txBody>
          <a:bodyPr/>
          <a:lstStyle>
            <a:lvl1pPr>
              <a:defRPr sz="2400">
                <a:solidFill>
                  <a:srgbClr val="3C3C3C"/>
                </a:solidFill>
              </a:defRPr>
            </a:lvl1pPr>
            <a:lvl2pPr>
              <a:defRPr sz="2000">
                <a:solidFill>
                  <a:srgbClr val="3C3C3C"/>
                </a:solidFill>
              </a:defRPr>
            </a:lvl2pPr>
            <a:lvl3pPr>
              <a:defRPr sz="1600">
                <a:solidFill>
                  <a:srgbClr val="3C3C3C"/>
                </a:solidFill>
              </a:defRPr>
            </a:lvl3pPr>
            <a:lvl4pPr>
              <a:defRPr sz="1400">
                <a:solidFill>
                  <a:srgbClr val="3C3C3C"/>
                </a:solidFill>
              </a:defRPr>
            </a:lvl4pPr>
            <a:lvl5pPr>
              <a:defRPr sz="1400">
                <a:solidFill>
                  <a:srgbClr val="3C3C3C"/>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hasCustomPrompt="1"/>
          </p:nvPr>
        </p:nvSpPr>
        <p:spPr>
          <a:xfrm>
            <a:off x="794084" y="365125"/>
            <a:ext cx="10559716" cy="524561"/>
          </a:xfrm>
          <a:noFill/>
        </p:spPr>
        <p:txBody>
          <a:bodyPr/>
          <a:lstStyle>
            <a:lvl1pPr>
              <a:defRPr spc="300">
                <a:solidFill>
                  <a:schemeClr val="tx1"/>
                </a:solidFill>
              </a:defRPr>
            </a:lvl1pPr>
          </a:lstStyle>
          <a:p>
            <a:r>
              <a:rPr lang="fr-FR" dirty="0"/>
              <a:t>MODIFIEZ LE STYLE DU TITRE</a:t>
            </a:r>
          </a:p>
        </p:txBody>
      </p:sp>
      <p:sp>
        <p:nvSpPr>
          <p:cNvPr id="11" name="Espace réservé du texte 9"/>
          <p:cNvSpPr>
            <a:spLocks noGrp="1"/>
          </p:cNvSpPr>
          <p:nvPr>
            <p:ph type="body" sz="quarter" idx="14" hasCustomPrompt="1"/>
          </p:nvPr>
        </p:nvSpPr>
        <p:spPr>
          <a:xfrm>
            <a:off x="794084" y="897409"/>
            <a:ext cx="10559716" cy="425213"/>
          </a:xfrm>
        </p:spPr>
        <p:txBody>
          <a:bodyPr>
            <a:normAutofit/>
          </a:bodyPr>
          <a:lstStyle>
            <a:lvl1pPr marL="0" indent="0">
              <a:buNone/>
              <a:defRPr sz="2400">
                <a:solidFill>
                  <a:schemeClr val="accent3"/>
                </a:solidFill>
              </a:defRPr>
            </a:lvl1pPr>
          </a:lstStyle>
          <a:p>
            <a:pPr lvl="0"/>
            <a:r>
              <a:rPr lang="fr-FR" dirty="0"/>
              <a:t>Ajouter un sous-titre</a:t>
            </a:r>
          </a:p>
        </p:txBody>
      </p:sp>
      <p:sp>
        <p:nvSpPr>
          <p:cNvPr id="12" name="Espace réservé du contenu 2"/>
          <p:cNvSpPr>
            <a:spLocks noGrp="1"/>
          </p:cNvSpPr>
          <p:nvPr>
            <p:ph sz="half" idx="15"/>
          </p:nvPr>
        </p:nvSpPr>
        <p:spPr>
          <a:xfrm>
            <a:off x="6172200" y="1825625"/>
            <a:ext cx="5181600" cy="4058340"/>
          </a:xfrm>
        </p:spPr>
        <p:txBody>
          <a:bodyPr/>
          <a:lstStyle>
            <a:lvl1pPr>
              <a:defRPr sz="2400">
                <a:solidFill>
                  <a:srgbClr val="3C3C3C"/>
                </a:solidFill>
              </a:defRPr>
            </a:lvl1pPr>
            <a:lvl2pPr>
              <a:defRPr sz="2000">
                <a:solidFill>
                  <a:srgbClr val="3C3C3C"/>
                </a:solidFill>
              </a:defRPr>
            </a:lvl2pPr>
            <a:lvl3pPr>
              <a:defRPr sz="1600">
                <a:solidFill>
                  <a:srgbClr val="3C3C3C"/>
                </a:solidFill>
              </a:defRPr>
            </a:lvl3pPr>
            <a:lvl4pPr>
              <a:defRPr sz="1400">
                <a:solidFill>
                  <a:srgbClr val="3C3C3C"/>
                </a:solidFill>
              </a:defRPr>
            </a:lvl4pPr>
            <a:lvl5pPr>
              <a:defRPr sz="1400">
                <a:solidFill>
                  <a:srgbClr val="3C3C3C"/>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5321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Titre 1"/>
          <p:cNvSpPr>
            <a:spLocks noGrp="1"/>
          </p:cNvSpPr>
          <p:nvPr>
            <p:ph type="title" hasCustomPrompt="1"/>
          </p:nvPr>
        </p:nvSpPr>
        <p:spPr>
          <a:xfrm>
            <a:off x="794084" y="365125"/>
            <a:ext cx="10559716" cy="524561"/>
          </a:xfrm>
          <a:noFill/>
        </p:spPr>
        <p:txBody>
          <a:bodyPr>
            <a:noAutofit/>
          </a:bodyPr>
          <a:lstStyle>
            <a:lvl1pPr>
              <a:defRPr sz="3200">
                <a:solidFill>
                  <a:schemeClr val="tx1"/>
                </a:solidFill>
              </a:defRPr>
            </a:lvl1pPr>
          </a:lstStyle>
          <a:p>
            <a:r>
              <a:rPr lang="fr-FR" dirty="0"/>
              <a:t>MODIFIEZ LE STYLE DU TITRE</a:t>
            </a:r>
          </a:p>
        </p:txBody>
      </p:sp>
      <p:sp>
        <p:nvSpPr>
          <p:cNvPr id="9" name="Espace réservé du texte 9"/>
          <p:cNvSpPr>
            <a:spLocks noGrp="1"/>
          </p:cNvSpPr>
          <p:nvPr>
            <p:ph type="body" sz="quarter" idx="14" hasCustomPrompt="1"/>
          </p:nvPr>
        </p:nvSpPr>
        <p:spPr>
          <a:xfrm>
            <a:off x="794084" y="897409"/>
            <a:ext cx="10559716" cy="425213"/>
          </a:xfrm>
        </p:spPr>
        <p:txBody>
          <a:bodyPr>
            <a:normAutofit/>
          </a:bodyPr>
          <a:lstStyle>
            <a:lvl1pPr marL="0" indent="0">
              <a:buNone/>
              <a:defRPr sz="2400">
                <a:solidFill>
                  <a:schemeClr val="accent3"/>
                </a:solidFill>
              </a:defRPr>
            </a:lvl1pPr>
          </a:lstStyle>
          <a:p>
            <a:pPr lvl="0"/>
            <a:r>
              <a:rPr lang="fr-FR" dirty="0"/>
              <a:t>Ajouter un sous-titre</a:t>
            </a:r>
          </a:p>
        </p:txBody>
      </p:sp>
      <p:sp>
        <p:nvSpPr>
          <p:cNvPr id="5"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174833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360025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94084" y="457200"/>
            <a:ext cx="3977941" cy="1600200"/>
          </a:xfrm>
        </p:spPr>
        <p:txBody>
          <a:bodyPr vert="horz" lIns="91440" tIns="45720" rIns="91440" bIns="45720" rtlCol="0" anchor="ctr">
            <a:normAutofit/>
          </a:bodyPr>
          <a:lstStyle>
            <a:lvl1pPr>
              <a:defRPr lang="fr-FR">
                <a:solidFill>
                  <a:schemeClr val="tx1"/>
                </a:solidFill>
              </a:defRPr>
            </a:lvl1pPr>
          </a:lstStyle>
          <a:p>
            <a:pPr lvl="0"/>
            <a:r>
              <a:rPr lang="fr-FR" dirty="0"/>
              <a:t>MODIFIEZ LE STYLE DU TITRE</a:t>
            </a:r>
          </a:p>
        </p:txBody>
      </p:sp>
      <p:sp>
        <p:nvSpPr>
          <p:cNvPr id="4" name="Espace réservé du texte 3"/>
          <p:cNvSpPr>
            <a:spLocks noGrp="1"/>
          </p:cNvSpPr>
          <p:nvPr>
            <p:ph type="body" sz="half" idx="2"/>
          </p:nvPr>
        </p:nvSpPr>
        <p:spPr>
          <a:xfrm>
            <a:off x="794084" y="2057400"/>
            <a:ext cx="3977941"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u contenu 2"/>
          <p:cNvSpPr>
            <a:spLocks noGrp="1"/>
          </p:cNvSpPr>
          <p:nvPr>
            <p:ph sz="half" idx="13"/>
          </p:nvPr>
        </p:nvSpPr>
        <p:spPr>
          <a:xfrm>
            <a:off x="5331229" y="987424"/>
            <a:ext cx="6172200" cy="4881563"/>
          </a:xfrm>
        </p:spPr>
        <p:txBody>
          <a:bodyPr/>
          <a:lstStyle>
            <a:lvl1pPr>
              <a:defRPr sz="2400">
                <a:solidFill>
                  <a:srgbClr val="3C3C3C"/>
                </a:solidFill>
              </a:defRPr>
            </a:lvl1pPr>
            <a:lvl2pPr>
              <a:defRPr sz="2000">
                <a:solidFill>
                  <a:srgbClr val="3C3C3C"/>
                </a:solidFill>
              </a:defRPr>
            </a:lvl2pPr>
            <a:lvl3pPr>
              <a:defRPr sz="1600">
                <a:solidFill>
                  <a:srgbClr val="3C3C3C"/>
                </a:solidFill>
              </a:defRPr>
            </a:lvl3pPr>
            <a:lvl4pPr>
              <a:defRPr sz="1400">
                <a:solidFill>
                  <a:srgbClr val="3C3C3C"/>
                </a:solidFill>
              </a:defRPr>
            </a:lvl4pPr>
            <a:lvl5pPr>
              <a:defRPr sz="1400">
                <a:solidFill>
                  <a:srgbClr val="3C3C3C"/>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425178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vert="horz" lIns="91440" tIns="45720" rIns="91440" bIns="45720" rtlCol="0" anchor="ctr">
            <a:normAutofit/>
          </a:bodyPr>
          <a:lstStyle>
            <a:lvl1pPr>
              <a:defRPr lang="fr-FR">
                <a:solidFill>
                  <a:schemeClr val="tx1"/>
                </a:solidFill>
              </a:defRPr>
            </a:lvl1pPr>
          </a:lstStyle>
          <a:p>
            <a:pPr lvl="0"/>
            <a:r>
              <a:rPr lang="fr-FR" dirty="0"/>
              <a:t>MODIFIEZ LE STYLE DU TITRE</a:t>
            </a:r>
          </a:p>
        </p:txBody>
      </p:sp>
      <p:sp>
        <p:nvSpPr>
          <p:cNvPr id="3" name="Espace réservé du texte vertical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8"/>
          <p:cNvSpPr>
            <a:spLocks noGrp="1"/>
          </p:cNvSpPr>
          <p:nvPr>
            <p:ph type="body" sz="quarter" idx="13" hasCustomPrompt="1"/>
          </p:nvPr>
        </p:nvSpPr>
        <p:spPr>
          <a:xfrm>
            <a:off x="838200" y="1120388"/>
            <a:ext cx="10515600" cy="525850"/>
          </a:xfrm>
        </p:spPr>
        <p:txBody>
          <a:bodyPr vert="horz" lIns="91440" tIns="45720" rIns="91440" bIns="45720" rtlCol="0">
            <a:normAutofit/>
          </a:bodyPr>
          <a:lstStyle>
            <a:lvl1pPr>
              <a:defRPr lang="fr-FR" dirty="0">
                <a:solidFill>
                  <a:schemeClr val="accent3"/>
                </a:solidFill>
              </a:defRPr>
            </a:lvl1pPr>
          </a:lstStyle>
          <a:p>
            <a:pPr marL="0" lvl="0" indent="0">
              <a:buNone/>
            </a:pPr>
            <a:r>
              <a:rPr lang="fr-FR" sz="2800" dirty="0"/>
              <a:t>Ajoutez un sous-titre</a:t>
            </a:r>
          </a:p>
        </p:txBody>
      </p:sp>
      <p:sp>
        <p:nvSpPr>
          <p:cNvPr id="7" name="Espace réservé du numéro de diapositive 2"/>
          <p:cNvSpPr>
            <a:spLocks noGrp="1"/>
          </p:cNvSpPr>
          <p:nvPr>
            <p:ph type="sldNum" sz="quarter" idx="10"/>
          </p:nvPr>
        </p:nvSpPr>
        <p:spPr>
          <a:xfrm>
            <a:off x="10748385" y="6399256"/>
            <a:ext cx="655320" cy="365125"/>
          </a:xfrm>
        </p:spPr>
        <p:txBody>
          <a:bodyPr/>
          <a:lstStyle>
            <a:lvl1pPr>
              <a:defRPr>
                <a:solidFill>
                  <a:schemeClr val="tx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379498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1">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hasCustomPrompt="1"/>
          </p:nvPr>
        </p:nvSpPr>
        <p:spPr>
          <a:xfrm>
            <a:off x="831850" y="1709738"/>
            <a:ext cx="10114636" cy="2111375"/>
          </a:xfrm>
        </p:spPr>
        <p:txBody>
          <a:bodyPr vert="horz" lIns="91440" tIns="45720" rIns="91440" bIns="45720" rtlCol="0" anchor="b">
            <a:normAutofit/>
          </a:bodyPr>
          <a:lstStyle>
            <a:lvl1pPr>
              <a:defRPr lang="fr-FR" sz="4800" kern="1200" spc="300" baseline="0" dirty="0">
                <a:solidFill>
                  <a:schemeClr val="bg1"/>
                </a:solidFill>
                <a:latin typeface="+mj-lt"/>
                <a:ea typeface="Tahoma" panose="020B0604030504040204" pitchFamily="34" charset="0"/>
                <a:cs typeface="Tahoma" panose="020B0604030504040204" pitchFamily="34" charset="0"/>
              </a:defRPr>
            </a:lvl1pPr>
          </a:lstStyle>
          <a:p>
            <a:pPr lvl="0"/>
            <a:r>
              <a:rPr lang="fr-FR" dirty="0"/>
              <a:t>TITRE DE PARTIE</a:t>
            </a:r>
          </a:p>
        </p:txBody>
      </p:sp>
      <p:sp>
        <p:nvSpPr>
          <p:cNvPr id="3" name="Espace réservé du texte 2"/>
          <p:cNvSpPr>
            <a:spLocks noGrp="1"/>
          </p:cNvSpPr>
          <p:nvPr>
            <p:ph type="body" idx="1"/>
          </p:nvPr>
        </p:nvSpPr>
        <p:spPr>
          <a:xfrm>
            <a:off x="831850" y="4135552"/>
            <a:ext cx="6213635" cy="1500187"/>
          </a:xfrm>
        </p:spPr>
        <p:txBody>
          <a:bodyPr vert="horz" lIns="91440" tIns="45720" rIns="91440" bIns="45720" rtlCol="0">
            <a:normAutofit/>
          </a:bodyPr>
          <a:lstStyle>
            <a:lvl1pPr>
              <a:defRPr lang="fr-FR" sz="2400" kern="1200" dirty="0" smtClean="0">
                <a:solidFill>
                  <a:schemeClr val="bg1"/>
                </a:solidFill>
                <a:latin typeface="+mn-lt"/>
                <a:ea typeface="Tahoma" panose="020B0604030504040204" pitchFamily="34" charset="0"/>
                <a:cs typeface="Tahoma" panose="020B0604030504040204" pitchFamily="34" charset="0"/>
              </a:defRPr>
            </a:lvl1pPr>
          </a:lstStyle>
          <a:p>
            <a:pPr marL="0" lvl="0" indent="0">
              <a:buNone/>
            </a:pPr>
            <a:r>
              <a:rPr lang="fr-FR"/>
              <a:t>Modifier les styles du texte du masque</a:t>
            </a:r>
          </a:p>
        </p:txBody>
      </p:sp>
      <p:sp>
        <p:nvSpPr>
          <p:cNvPr id="7" name="Espace réservé du numéro de diapositive 2"/>
          <p:cNvSpPr>
            <a:spLocks noGrp="1"/>
          </p:cNvSpPr>
          <p:nvPr>
            <p:ph type="sldNum" sz="quarter" idx="10"/>
          </p:nvPr>
        </p:nvSpPr>
        <p:spPr>
          <a:xfrm>
            <a:off x="10748385" y="6399256"/>
            <a:ext cx="655320" cy="365125"/>
          </a:xfrm>
        </p:spPr>
        <p:txBody>
          <a:bodyPr/>
          <a:lstStyle>
            <a:lvl1pPr>
              <a:defRPr>
                <a:solidFill>
                  <a:schemeClr val="bg2"/>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3920135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3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794084" y="365125"/>
            <a:ext cx="10559716" cy="52456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794084" y="1522201"/>
            <a:ext cx="10559716"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10716301" y="6479467"/>
            <a:ext cx="655320" cy="365125"/>
          </a:xfrm>
          <a:prstGeom prst="rect">
            <a:avLst/>
          </a:prstGeom>
        </p:spPr>
        <p:txBody>
          <a:bodyPr vert="horz" lIns="91440" tIns="45720" rIns="91440" bIns="45720" rtlCol="0" anchor="ctr"/>
          <a:lstStyle>
            <a:lvl1pPr algn="r">
              <a:defRPr sz="1050">
                <a:solidFill>
                  <a:schemeClr val="bg1"/>
                </a:solidFill>
              </a:defRPr>
            </a:lvl1pPr>
          </a:lstStyle>
          <a:p>
            <a:fld id="{B62E9B93-3FD0-4DC1-882D-AD9D99D1150B}" type="slidenum">
              <a:rPr lang="fr-FR" smtClean="0"/>
              <a:pPr/>
              <a:t>‹N°›</a:t>
            </a:fld>
            <a:endParaRPr lang="fr-FR" dirty="0"/>
          </a:p>
        </p:txBody>
      </p:sp>
    </p:spTree>
    <p:extLst>
      <p:ext uri="{BB962C8B-B14F-4D97-AF65-F5344CB8AC3E}">
        <p14:creationId xmlns:p14="http://schemas.microsoft.com/office/powerpoint/2010/main" val="64075307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2" r:id="rId4"/>
    <p:sldLayoutId id="2147483654" r:id="rId5"/>
    <p:sldLayoutId id="2147483655" r:id="rId6"/>
    <p:sldLayoutId id="2147483656" r:id="rId7"/>
    <p:sldLayoutId id="2147483658" r:id="rId8"/>
    <p:sldLayoutId id="2147483674" r:id="rId9"/>
    <p:sldLayoutId id="2147483682" r:id="rId10"/>
    <p:sldLayoutId id="2147483660" r:id="rId11"/>
  </p:sldLayoutIdLst>
  <p:hf hdr="0" ftr="0" dt="0"/>
  <p:txStyles>
    <p:titleStyle>
      <a:lvl1pPr algn="l" defTabSz="914400" rtl="0" eaLnBrk="1" latinLnBrk="0" hangingPunct="1">
        <a:lnSpc>
          <a:spcPct val="90000"/>
        </a:lnSpc>
        <a:spcBef>
          <a:spcPct val="0"/>
        </a:spcBef>
        <a:buNone/>
        <a:defRPr sz="3200" b="1" kern="1200" spc="3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WELCOME</a:t>
            </a:r>
          </a:p>
        </p:txBody>
      </p:sp>
      <p:sp>
        <p:nvSpPr>
          <p:cNvPr id="3" name="Sous-titre 2"/>
          <p:cNvSpPr>
            <a:spLocks noGrp="1"/>
          </p:cNvSpPr>
          <p:nvPr>
            <p:ph type="subTitle" idx="1"/>
          </p:nvPr>
        </p:nvSpPr>
        <p:spPr/>
        <p:txBody>
          <a:bodyPr/>
          <a:lstStyle/>
          <a:p>
            <a:r>
              <a:rPr lang="fr-FR" dirty="0">
                <a:solidFill>
                  <a:schemeClr val="accent3"/>
                </a:solidFill>
              </a:rPr>
              <a:t>HÔPITAL DE JOUR DE CHIRURGIE</a:t>
            </a:r>
          </a:p>
        </p:txBody>
      </p:sp>
      <p:sp>
        <p:nvSpPr>
          <p:cNvPr id="4" name="Espace réservé du texte 3"/>
          <p:cNvSpPr>
            <a:spLocks noGrp="1"/>
          </p:cNvSpPr>
          <p:nvPr>
            <p:ph type="body" sz="quarter" idx="10"/>
          </p:nvPr>
        </p:nvSpPr>
        <p:spPr/>
        <p:txBody>
          <a:bodyPr/>
          <a:lstStyle/>
          <a:p>
            <a:r>
              <a:rPr lang="fr-FR" dirty="0">
                <a:solidFill>
                  <a:schemeClr val="tx1"/>
                </a:solidFill>
              </a:rPr>
              <a:t>2026</a:t>
            </a:r>
          </a:p>
        </p:txBody>
      </p:sp>
    </p:spTree>
    <p:extLst>
      <p:ext uri="{BB962C8B-B14F-4D97-AF65-F5344CB8AC3E}">
        <p14:creationId xmlns:p14="http://schemas.microsoft.com/office/powerpoint/2010/main" val="337401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5495925" cy="524561"/>
          </a:xfrm>
        </p:spPr>
        <p:txBody>
          <a:bodyPr/>
          <a:lstStyle/>
          <a:p>
            <a:r>
              <a:rPr lang="fr-FR" dirty="0">
                <a:latin typeface="+mj-lt"/>
              </a:rPr>
              <a:t>MOT D’ACCUEIL</a:t>
            </a:r>
          </a:p>
        </p:txBody>
      </p:sp>
      <p:sp>
        <p:nvSpPr>
          <p:cNvPr id="5" name="Espace réservé du texte 4"/>
          <p:cNvSpPr>
            <a:spLocks noGrp="1"/>
          </p:cNvSpPr>
          <p:nvPr>
            <p:ph type="body" sz="quarter" idx="14"/>
          </p:nvPr>
        </p:nvSpPr>
        <p:spPr>
          <a:xfrm>
            <a:off x="838200" y="897409"/>
            <a:ext cx="5495925" cy="425213"/>
          </a:xfrm>
        </p:spPr>
        <p:txBody>
          <a:bodyPr/>
          <a:lstStyle/>
          <a:p>
            <a:r>
              <a:rPr lang="fr-FR" dirty="0"/>
              <a:t>Être stagiaire à la clinique pasteur c’est :</a:t>
            </a:r>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2</a:t>
            </a:fld>
            <a:endParaRPr lang="fr-FR" dirty="0"/>
          </a:p>
        </p:txBody>
      </p:sp>
      <p:sp>
        <p:nvSpPr>
          <p:cNvPr id="4" name="ZoneTexte 3">
            <a:extLst>
              <a:ext uri="{FF2B5EF4-FFF2-40B4-BE49-F238E27FC236}">
                <a16:creationId xmlns:a16="http://schemas.microsoft.com/office/drawing/2014/main" id="{4A24D382-57E1-C0B0-14DB-A8D104A6D3A1}"/>
              </a:ext>
            </a:extLst>
          </p:cNvPr>
          <p:cNvSpPr txBox="1"/>
          <p:nvPr/>
        </p:nvSpPr>
        <p:spPr>
          <a:xfrm>
            <a:off x="1848465" y="2000297"/>
            <a:ext cx="7610168" cy="3131883"/>
          </a:xfrm>
          <a:prstGeom prst="rect">
            <a:avLst/>
          </a:prstGeom>
          <a:noFill/>
        </p:spPr>
        <p:txBody>
          <a:bodyPr wrap="square">
            <a:spAutoFit/>
          </a:bodyPr>
          <a:lstStyle/>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Être traité équitablement sans discrimination par rapport à son âge, sa religion, son origine, son sexe, son état civil, ses handicaps, sa nationalité et son orientation sexuelle</a:t>
            </a:r>
          </a:p>
          <a:p>
            <a:pPr marR="1901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9010" algn="just"/>
            <a:r>
              <a:rPr lang="fr-FR" sz="1600" b="0" i="0" u="none" strike="noStrike" baseline="0" dirty="0">
                <a:solidFill>
                  <a:srgbClr val="596E80"/>
                </a:solidFill>
                <a:latin typeface="Calibri" panose="020F0502020204030204" pitchFamily="34" charset="0"/>
                <a:cs typeface="Calibri" panose="020F0502020204030204" pitchFamily="34" charset="0"/>
              </a:rPr>
              <a:t>Être accueilli avec bienveillance, et bénéficier d’un projet d’encadrement, en étant informé du déroulé et du contenu de son stage, des objectifs, des modalités d’organisation et d’évaluation, des protocoles spécifiques</a:t>
            </a:r>
          </a:p>
          <a:p>
            <a:pPr marR="6339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63390" algn="just">
              <a:lnSpc>
                <a:spcPct val="150000"/>
              </a:lnSpc>
            </a:pPr>
            <a:r>
              <a:rPr lang="fr-FR" sz="1600" b="0" i="0" u="none" strike="noStrike" baseline="0" dirty="0">
                <a:solidFill>
                  <a:srgbClr val="596E80"/>
                </a:solidFill>
                <a:latin typeface="Calibri" panose="020F0502020204030204" pitchFamily="34" charset="0"/>
                <a:cs typeface="Calibri" panose="020F0502020204030204" pitchFamily="34" charset="0"/>
              </a:rPr>
              <a:t>S’informer et échanger sur tous les sujets en relation avec le stage</a:t>
            </a:r>
          </a:p>
          <a:p>
            <a:pPr marR="7596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75960" algn="just">
              <a:lnSpc>
                <a:spcPct val="150000"/>
              </a:lnSpc>
            </a:pPr>
            <a:r>
              <a:rPr lang="fr-FR" sz="1600" b="0" i="0" u="none" strike="noStrike" baseline="0" dirty="0">
                <a:solidFill>
                  <a:srgbClr val="596E80"/>
                </a:solidFill>
                <a:latin typeface="Calibri" panose="020F0502020204030204" pitchFamily="34" charset="0"/>
                <a:cs typeface="Calibri" panose="020F0502020204030204" pitchFamily="34" charset="0"/>
              </a:rPr>
              <a:t>Faire valoir que l’on se trouve en période d’apprentissage</a:t>
            </a:r>
            <a:endParaRPr lang="fr-FR" sz="1600" dirty="0">
              <a:solidFill>
                <a:srgbClr val="596E80"/>
              </a:solidFill>
              <a:latin typeface="Calibri" panose="020F0502020204030204" pitchFamily="34" charset="0"/>
              <a:cs typeface="Calibri" panose="020F0502020204030204" pitchFamily="34" charset="0"/>
            </a:endParaRPr>
          </a:p>
        </p:txBody>
      </p:sp>
      <p:sp>
        <p:nvSpPr>
          <p:cNvPr id="12" name="Ellipse 11">
            <a:extLst>
              <a:ext uri="{FF2B5EF4-FFF2-40B4-BE49-F238E27FC236}">
                <a16:creationId xmlns:a16="http://schemas.microsoft.com/office/drawing/2014/main" id="{1B6ACFEE-82C2-1136-A45F-1292AFE64959}"/>
              </a:ext>
            </a:extLst>
          </p:cNvPr>
          <p:cNvSpPr>
            <a:spLocks noChangeAspect="1"/>
          </p:cNvSpPr>
          <p:nvPr/>
        </p:nvSpPr>
        <p:spPr>
          <a:xfrm>
            <a:off x="1293791" y="193146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3FD2DA82-DE7F-7E94-CBA4-E4D3B3F2A2DB}"/>
              </a:ext>
            </a:extLst>
          </p:cNvPr>
          <p:cNvSpPr>
            <a:spLocks noChangeAspect="1"/>
          </p:cNvSpPr>
          <p:nvPr/>
        </p:nvSpPr>
        <p:spPr>
          <a:xfrm>
            <a:off x="1293790" y="2773592"/>
            <a:ext cx="437844" cy="43784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5" name="Ellipse 24">
            <a:extLst>
              <a:ext uri="{FF2B5EF4-FFF2-40B4-BE49-F238E27FC236}">
                <a16:creationId xmlns:a16="http://schemas.microsoft.com/office/drawing/2014/main" id="{77E65BAB-5B25-10C3-5F64-8194C112C4F0}"/>
              </a:ext>
            </a:extLst>
          </p:cNvPr>
          <p:cNvSpPr>
            <a:spLocks noChangeAspect="1"/>
          </p:cNvSpPr>
          <p:nvPr/>
        </p:nvSpPr>
        <p:spPr>
          <a:xfrm>
            <a:off x="1293790" y="3959852"/>
            <a:ext cx="437844" cy="437844"/>
          </a:xfrm>
          <a:prstGeom prst="ellipse">
            <a:avLst/>
          </a:prstGeom>
          <a:solidFill>
            <a:srgbClr val="698F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6" name="Ellipse 25">
            <a:extLst>
              <a:ext uri="{FF2B5EF4-FFF2-40B4-BE49-F238E27FC236}">
                <a16:creationId xmlns:a16="http://schemas.microsoft.com/office/drawing/2014/main" id="{D02E1718-9833-9CEB-18C8-5FF53F591D94}"/>
              </a:ext>
            </a:extLst>
          </p:cNvPr>
          <p:cNvSpPr>
            <a:spLocks noChangeAspect="1"/>
          </p:cNvSpPr>
          <p:nvPr/>
        </p:nvSpPr>
        <p:spPr>
          <a:xfrm>
            <a:off x="1293790" y="4703651"/>
            <a:ext cx="437844" cy="43784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7" name="Flèche : droite 26">
            <a:extLst>
              <a:ext uri="{FF2B5EF4-FFF2-40B4-BE49-F238E27FC236}">
                <a16:creationId xmlns:a16="http://schemas.microsoft.com/office/drawing/2014/main" id="{F36E4E4C-EB7D-49A8-2234-256500CE4A14}"/>
              </a:ext>
            </a:extLst>
          </p:cNvPr>
          <p:cNvSpPr/>
          <p:nvPr/>
        </p:nvSpPr>
        <p:spPr>
          <a:xfrm>
            <a:off x="1389808" y="2061896"/>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623978A6-977E-5ACC-9C70-796E2519F9F8}"/>
              </a:ext>
            </a:extLst>
          </p:cNvPr>
          <p:cNvSpPr/>
          <p:nvPr/>
        </p:nvSpPr>
        <p:spPr>
          <a:xfrm>
            <a:off x="1389808" y="2911557"/>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droite 28">
            <a:extLst>
              <a:ext uri="{FF2B5EF4-FFF2-40B4-BE49-F238E27FC236}">
                <a16:creationId xmlns:a16="http://schemas.microsoft.com/office/drawing/2014/main" id="{838CBD14-99D2-B943-EAD1-F59A93134BB9}"/>
              </a:ext>
            </a:extLst>
          </p:cNvPr>
          <p:cNvSpPr/>
          <p:nvPr/>
        </p:nvSpPr>
        <p:spPr>
          <a:xfrm>
            <a:off x="1389807" y="4090283"/>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droite 29">
            <a:extLst>
              <a:ext uri="{FF2B5EF4-FFF2-40B4-BE49-F238E27FC236}">
                <a16:creationId xmlns:a16="http://schemas.microsoft.com/office/drawing/2014/main" id="{AED414BD-FEA5-258E-C27B-97A8ECB55340}"/>
              </a:ext>
            </a:extLst>
          </p:cNvPr>
          <p:cNvSpPr/>
          <p:nvPr/>
        </p:nvSpPr>
        <p:spPr>
          <a:xfrm>
            <a:off x="1389807" y="483408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4">
            <a:extLst>
              <a:ext uri="{FF2B5EF4-FFF2-40B4-BE49-F238E27FC236}">
                <a16:creationId xmlns:a16="http://schemas.microsoft.com/office/drawing/2014/main" id="{7CD1F4B0-FABF-7746-3739-9491F7052626}"/>
              </a:ext>
            </a:extLst>
          </p:cNvPr>
          <p:cNvSpPr txBox="1">
            <a:spLocks/>
          </p:cNvSpPr>
          <p:nvPr/>
        </p:nvSpPr>
        <p:spPr>
          <a:xfrm>
            <a:off x="6096000" y="5734898"/>
            <a:ext cx="5495925" cy="42521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Vos futurs collègues vous souhaitent la bienvenue</a:t>
            </a:r>
          </a:p>
        </p:txBody>
      </p:sp>
    </p:spTree>
    <p:extLst>
      <p:ext uri="{BB962C8B-B14F-4D97-AF65-F5344CB8AC3E}">
        <p14:creationId xmlns:p14="http://schemas.microsoft.com/office/powerpoint/2010/main" val="14354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C6A8B1BA-092A-7780-6EA8-99A4F16BD7E7}"/>
              </a:ext>
            </a:extLst>
          </p:cNvPr>
          <p:cNvCxnSpPr/>
          <p:nvPr/>
        </p:nvCxnSpPr>
        <p:spPr>
          <a:xfrm>
            <a:off x="1514168" y="1140542"/>
            <a:ext cx="0" cy="5019569"/>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re 2"/>
          <p:cNvSpPr>
            <a:spLocks noGrp="1"/>
          </p:cNvSpPr>
          <p:nvPr>
            <p:ph type="title"/>
          </p:nvPr>
        </p:nvSpPr>
        <p:spPr>
          <a:xfrm>
            <a:off x="838200" y="365125"/>
            <a:ext cx="5495925" cy="524561"/>
          </a:xfrm>
        </p:spPr>
        <p:txBody>
          <a:bodyPr/>
          <a:lstStyle/>
          <a:p>
            <a:r>
              <a:rPr lang="fr-FR" dirty="0">
                <a:latin typeface="+mj-lt"/>
              </a:rPr>
              <a:t>SOMMAIRE</a:t>
            </a:r>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3</a:t>
            </a:fld>
            <a:endParaRPr lang="fr-FR" dirty="0"/>
          </a:p>
        </p:txBody>
      </p:sp>
      <p:sp>
        <p:nvSpPr>
          <p:cNvPr id="4" name="ZoneTexte 3">
            <a:extLst>
              <a:ext uri="{FF2B5EF4-FFF2-40B4-BE49-F238E27FC236}">
                <a16:creationId xmlns:a16="http://schemas.microsoft.com/office/drawing/2014/main" id="{4A24D382-57E1-C0B0-14DB-A8D104A6D3A1}"/>
              </a:ext>
            </a:extLst>
          </p:cNvPr>
          <p:cNvSpPr txBox="1"/>
          <p:nvPr/>
        </p:nvSpPr>
        <p:spPr>
          <a:xfrm>
            <a:off x="1848465" y="1086530"/>
            <a:ext cx="7610168" cy="4761303"/>
          </a:xfrm>
          <a:prstGeom prst="rect">
            <a:avLst/>
          </a:prstGeom>
          <a:noFill/>
        </p:spPr>
        <p:txBody>
          <a:bodyPr wrap="square">
            <a:spAutoFit/>
          </a:bodyPr>
          <a:lstStyle/>
          <a:p>
            <a:pPr marR="18310" algn="just">
              <a:lnSpc>
                <a:spcPct val="260000"/>
              </a:lnSpc>
            </a:pPr>
            <a:r>
              <a:rPr lang="fr-FR" sz="2000" i="0" u="none" strike="noStrike" baseline="0" dirty="0">
                <a:solidFill>
                  <a:srgbClr val="596E80"/>
                </a:solidFill>
                <a:latin typeface="Calibri" panose="020F0502020204030204" pitchFamily="34" charset="0"/>
                <a:cs typeface="Calibri" panose="020F0502020204030204" pitchFamily="34" charset="0"/>
              </a:rPr>
              <a:t>Présentation du service</a:t>
            </a:r>
          </a:p>
          <a:p>
            <a:pPr marR="18310" algn="just">
              <a:lnSpc>
                <a:spcPct val="260000"/>
              </a:lnSpc>
            </a:pPr>
            <a:r>
              <a:rPr lang="fr-FR" sz="2000" dirty="0">
                <a:solidFill>
                  <a:srgbClr val="596E80"/>
                </a:solidFill>
                <a:latin typeface="Calibri" panose="020F0502020204030204" pitchFamily="34" charset="0"/>
                <a:cs typeface="Calibri" panose="020F0502020204030204" pitchFamily="34" charset="0"/>
              </a:rPr>
              <a:t>Organisation du service </a:t>
            </a:r>
          </a:p>
          <a:p>
            <a:pPr marR="18310" algn="just">
              <a:lnSpc>
                <a:spcPct val="260000"/>
              </a:lnSpc>
            </a:pPr>
            <a:r>
              <a:rPr lang="fr-FR" sz="2000" dirty="0">
                <a:solidFill>
                  <a:srgbClr val="596E80"/>
                </a:solidFill>
                <a:latin typeface="Calibri" panose="020F0502020204030204" pitchFamily="34" charset="0"/>
                <a:cs typeface="Calibri" panose="020F0502020204030204" pitchFamily="34" charset="0"/>
              </a:rPr>
              <a:t>Rôle du stagiaire</a:t>
            </a:r>
          </a:p>
          <a:p>
            <a:pPr marR="18310" algn="just">
              <a:lnSpc>
                <a:spcPct val="260000"/>
              </a:lnSpc>
            </a:pPr>
            <a:r>
              <a:rPr lang="fr-FR" sz="2000" dirty="0">
                <a:solidFill>
                  <a:srgbClr val="596E80"/>
                </a:solidFill>
                <a:latin typeface="Calibri" panose="020F0502020204030204" pitchFamily="34" charset="0"/>
                <a:cs typeface="Calibri" panose="020F0502020204030204" pitchFamily="34" charset="0"/>
              </a:rPr>
              <a:t>Encadrement et évaluation</a:t>
            </a:r>
          </a:p>
          <a:p>
            <a:pPr marR="18310" algn="just">
              <a:lnSpc>
                <a:spcPct val="260000"/>
              </a:lnSpc>
            </a:pPr>
            <a:r>
              <a:rPr lang="fr-FR" sz="2000" dirty="0">
                <a:solidFill>
                  <a:srgbClr val="596E80"/>
                </a:solidFill>
                <a:latin typeface="Calibri" panose="020F0502020204030204" pitchFamily="34" charset="0"/>
                <a:cs typeface="Calibri" panose="020F0502020204030204" pitchFamily="34" charset="0"/>
              </a:rPr>
              <a:t>Règles de fonctionnement</a:t>
            </a:r>
          </a:p>
          <a:p>
            <a:pPr marR="18310" algn="just">
              <a:lnSpc>
                <a:spcPct val="260000"/>
              </a:lnSpc>
            </a:pPr>
            <a:r>
              <a:rPr lang="fr-FR" sz="2000" dirty="0">
                <a:solidFill>
                  <a:srgbClr val="596E80"/>
                </a:solidFill>
                <a:latin typeface="Calibri" panose="020F0502020204030204" pitchFamily="34" charset="0"/>
                <a:cs typeface="Calibri" panose="020F0502020204030204" pitchFamily="34" charset="0"/>
              </a:rPr>
              <a:t>Informations pratiques</a:t>
            </a:r>
          </a:p>
        </p:txBody>
      </p:sp>
      <p:sp>
        <p:nvSpPr>
          <p:cNvPr id="12" name="Ellipse 11">
            <a:extLst>
              <a:ext uri="{FF2B5EF4-FFF2-40B4-BE49-F238E27FC236}">
                <a16:creationId xmlns:a16="http://schemas.microsoft.com/office/drawing/2014/main" id="{1B6ACFEE-82C2-1136-A45F-1292AFE64959}"/>
              </a:ext>
            </a:extLst>
          </p:cNvPr>
          <p:cNvSpPr>
            <a:spLocks noChangeAspect="1"/>
          </p:cNvSpPr>
          <p:nvPr/>
        </p:nvSpPr>
        <p:spPr>
          <a:xfrm>
            <a:off x="1293791" y="1400521"/>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3FD2DA82-DE7F-7E94-CBA4-E4D3B3F2A2DB}"/>
              </a:ext>
            </a:extLst>
          </p:cNvPr>
          <p:cNvSpPr>
            <a:spLocks noChangeAspect="1"/>
          </p:cNvSpPr>
          <p:nvPr/>
        </p:nvSpPr>
        <p:spPr>
          <a:xfrm>
            <a:off x="1293790" y="2232816"/>
            <a:ext cx="437844" cy="43784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5" name="Ellipse 24">
            <a:extLst>
              <a:ext uri="{FF2B5EF4-FFF2-40B4-BE49-F238E27FC236}">
                <a16:creationId xmlns:a16="http://schemas.microsoft.com/office/drawing/2014/main" id="{77E65BAB-5B25-10C3-5F64-8194C112C4F0}"/>
              </a:ext>
            </a:extLst>
          </p:cNvPr>
          <p:cNvSpPr>
            <a:spLocks noChangeAspect="1"/>
          </p:cNvSpPr>
          <p:nvPr/>
        </p:nvSpPr>
        <p:spPr>
          <a:xfrm>
            <a:off x="1293790" y="3035615"/>
            <a:ext cx="437844" cy="437844"/>
          </a:xfrm>
          <a:prstGeom prst="ellipse">
            <a:avLst/>
          </a:prstGeom>
          <a:solidFill>
            <a:srgbClr val="698F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6" name="Ellipse 25">
            <a:extLst>
              <a:ext uri="{FF2B5EF4-FFF2-40B4-BE49-F238E27FC236}">
                <a16:creationId xmlns:a16="http://schemas.microsoft.com/office/drawing/2014/main" id="{D02E1718-9833-9CEB-18C8-5FF53F591D94}"/>
              </a:ext>
            </a:extLst>
          </p:cNvPr>
          <p:cNvSpPr>
            <a:spLocks noChangeAspect="1"/>
          </p:cNvSpPr>
          <p:nvPr/>
        </p:nvSpPr>
        <p:spPr>
          <a:xfrm>
            <a:off x="1293790" y="3838410"/>
            <a:ext cx="437844" cy="43784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8D89CF37-E5E6-A9F3-E55E-952F719DFCD3}"/>
              </a:ext>
            </a:extLst>
          </p:cNvPr>
          <p:cNvSpPr>
            <a:spLocks noChangeAspect="1"/>
          </p:cNvSpPr>
          <p:nvPr/>
        </p:nvSpPr>
        <p:spPr>
          <a:xfrm>
            <a:off x="1294947" y="459204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6CC3DFD3-4A3D-31D2-5893-20F80BA13A90}"/>
              </a:ext>
            </a:extLst>
          </p:cNvPr>
          <p:cNvSpPr>
            <a:spLocks noChangeAspect="1"/>
          </p:cNvSpPr>
          <p:nvPr/>
        </p:nvSpPr>
        <p:spPr>
          <a:xfrm>
            <a:off x="1293790" y="5345680"/>
            <a:ext cx="437844" cy="43784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8009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6958781" cy="524561"/>
          </a:xfrm>
        </p:spPr>
        <p:txBody>
          <a:bodyPr/>
          <a:lstStyle/>
          <a:p>
            <a:r>
              <a:rPr lang="fr-FR" dirty="0">
                <a:latin typeface="+mj-lt"/>
              </a:rPr>
              <a:t>PRESENTATION DU SERVICE</a:t>
            </a:r>
          </a:p>
        </p:txBody>
      </p:sp>
      <p:sp>
        <p:nvSpPr>
          <p:cNvPr id="5" name="Espace réservé du texte 4"/>
          <p:cNvSpPr>
            <a:spLocks noGrp="1"/>
          </p:cNvSpPr>
          <p:nvPr>
            <p:ph type="body" sz="quarter" idx="14"/>
          </p:nvPr>
        </p:nvSpPr>
        <p:spPr>
          <a:xfrm>
            <a:off x="838200" y="897409"/>
            <a:ext cx="5495925" cy="425213"/>
          </a:xfrm>
        </p:spPr>
        <p:txBody>
          <a:bodyPr/>
          <a:lstStyle/>
          <a:p>
            <a:r>
              <a:rPr lang="fr-FR" dirty="0"/>
              <a:t>L’hôpital de jour de chirurgie c’est :</a:t>
            </a:r>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4</a:t>
            </a:fld>
            <a:endParaRPr lang="fr-FR" dirty="0"/>
          </a:p>
        </p:txBody>
      </p:sp>
      <p:sp>
        <p:nvSpPr>
          <p:cNvPr id="4" name="ZoneTexte 3">
            <a:extLst>
              <a:ext uri="{FF2B5EF4-FFF2-40B4-BE49-F238E27FC236}">
                <a16:creationId xmlns:a16="http://schemas.microsoft.com/office/drawing/2014/main" id="{4A24D382-57E1-C0B0-14DB-A8D104A6D3A1}"/>
              </a:ext>
            </a:extLst>
          </p:cNvPr>
          <p:cNvSpPr txBox="1"/>
          <p:nvPr/>
        </p:nvSpPr>
        <p:spPr>
          <a:xfrm>
            <a:off x="1848465" y="2000297"/>
            <a:ext cx="7610168" cy="3354765"/>
          </a:xfrm>
          <a:prstGeom prst="rect">
            <a:avLst/>
          </a:prstGeom>
          <a:noFill/>
        </p:spPr>
        <p:txBody>
          <a:bodyPr wrap="square">
            <a:spAutoFit/>
          </a:bodyPr>
          <a:lstStyle/>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Un service de consultation dédié au parcours de chirurgie des patients de la clinique</a:t>
            </a:r>
            <a:endParaRPr lang="fr-FR" sz="1600" dirty="0">
              <a:solidFill>
                <a:srgbClr val="596E80"/>
              </a:solidFill>
              <a:latin typeface="Calibri" panose="020F0502020204030204" pitchFamily="34" charset="0"/>
              <a:cs typeface="Calibri" panose="020F0502020204030204" pitchFamily="34" charset="0"/>
            </a:endParaRPr>
          </a:p>
          <a:p>
            <a:pPr marR="18310" algn="just"/>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8310" algn="just"/>
            <a:endParaRPr lang="fr-FR" sz="1600" dirty="0">
              <a:solidFill>
                <a:srgbClr val="596E80"/>
              </a:solidFill>
              <a:latin typeface="Calibri" panose="020F0502020204030204" pitchFamily="34" charset="0"/>
              <a:cs typeface="Calibri" panose="020F0502020204030204" pitchFamily="34" charset="0"/>
            </a:endParaRPr>
          </a:p>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Un moyen d’optimiser la santé des patients avant, pendant et après leur chirurgie (RAAC)</a:t>
            </a: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r>
              <a:rPr lang="fr-FR" sz="1600" dirty="0">
                <a:solidFill>
                  <a:srgbClr val="596E80"/>
                </a:solidFill>
                <a:latin typeface="Calibri" panose="020F0502020204030204" pitchFamily="34" charset="0"/>
                <a:cs typeface="Calibri" panose="020F0502020204030204" pitchFamily="34" charset="0"/>
              </a:rPr>
              <a:t>Une équipe pluridisciplinaire : Infirmier, aide-soignant, secrétaire, agent d’accueil et divers intervenants : kinésithérapeute, diététiciennes, stomathérapeutes, sexologues, psychologues, médecins spécialistes…</a:t>
            </a: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6339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algn="just"/>
            <a:r>
              <a:rPr lang="fr-FR" sz="1400" i="1" dirty="0">
                <a:solidFill>
                  <a:schemeClr val="accent3"/>
                </a:solidFill>
              </a:rPr>
              <a:t>Vos futurs collègues sont ravis de vous accueillir pour ce stage, qui sera l’occasion de découvrir un parcours patient structuré, centré sur l’accompagnement personnalisé. Toute l’équipe sera disponible pour vous accompagner dans vos apprentissages</a:t>
            </a:r>
            <a:r>
              <a:rPr lang="fr-FR" sz="1600" dirty="0"/>
              <a:t>.</a:t>
            </a:r>
          </a:p>
        </p:txBody>
      </p:sp>
      <p:grpSp>
        <p:nvGrpSpPr>
          <p:cNvPr id="7" name="Groupe 6">
            <a:extLst>
              <a:ext uri="{FF2B5EF4-FFF2-40B4-BE49-F238E27FC236}">
                <a16:creationId xmlns:a16="http://schemas.microsoft.com/office/drawing/2014/main" id="{3063D760-94C2-BE25-4A71-17A08BED24F1}"/>
              </a:ext>
            </a:extLst>
          </p:cNvPr>
          <p:cNvGrpSpPr/>
          <p:nvPr/>
        </p:nvGrpSpPr>
        <p:grpSpPr>
          <a:xfrm>
            <a:off x="1293791" y="1931465"/>
            <a:ext cx="437844" cy="437844"/>
            <a:chOff x="1293791" y="1931465"/>
            <a:chExt cx="437844" cy="437844"/>
          </a:xfrm>
        </p:grpSpPr>
        <p:sp>
          <p:nvSpPr>
            <p:cNvPr id="12" name="Ellipse 11">
              <a:extLst>
                <a:ext uri="{FF2B5EF4-FFF2-40B4-BE49-F238E27FC236}">
                  <a16:creationId xmlns:a16="http://schemas.microsoft.com/office/drawing/2014/main" id="{1B6ACFEE-82C2-1136-A45F-1292AFE64959}"/>
                </a:ext>
              </a:extLst>
            </p:cNvPr>
            <p:cNvSpPr>
              <a:spLocks noChangeAspect="1"/>
            </p:cNvSpPr>
            <p:nvPr/>
          </p:nvSpPr>
          <p:spPr>
            <a:xfrm>
              <a:off x="1293791" y="193146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7" name="Flèche : droite 26">
              <a:extLst>
                <a:ext uri="{FF2B5EF4-FFF2-40B4-BE49-F238E27FC236}">
                  <a16:creationId xmlns:a16="http://schemas.microsoft.com/office/drawing/2014/main" id="{F36E4E4C-EB7D-49A8-2234-256500CE4A14}"/>
                </a:ext>
              </a:extLst>
            </p:cNvPr>
            <p:cNvSpPr/>
            <p:nvPr/>
          </p:nvSpPr>
          <p:spPr>
            <a:xfrm>
              <a:off x="1389808" y="2061896"/>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 name="Groupe 1">
            <a:extLst>
              <a:ext uri="{FF2B5EF4-FFF2-40B4-BE49-F238E27FC236}">
                <a16:creationId xmlns:a16="http://schemas.microsoft.com/office/drawing/2014/main" id="{9841BB19-6353-ACFA-E7F7-C6F27C464734}"/>
              </a:ext>
            </a:extLst>
          </p:cNvPr>
          <p:cNvGrpSpPr/>
          <p:nvPr/>
        </p:nvGrpSpPr>
        <p:grpSpPr>
          <a:xfrm>
            <a:off x="1293790" y="2687324"/>
            <a:ext cx="437844" cy="437844"/>
            <a:chOff x="1293790" y="2644194"/>
            <a:chExt cx="437844" cy="437844"/>
          </a:xfrm>
        </p:grpSpPr>
        <p:sp>
          <p:nvSpPr>
            <p:cNvPr id="24" name="Ellipse 23">
              <a:extLst>
                <a:ext uri="{FF2B5EF4-FFF2-40B4-BE49-F238E27FC236}">
                  <a16:creationId xmlns:a16="http://schemas.microsoft.com/office/drawing/2014/main" id="{3FD2DA82-DE7F-7E94-CBA4-E4D3B3F2A2DB}"/>
                </a:ext>
              </a:extLst>
            </p:cNvPr>
            <p:cNvSpPr>
              <a:spLocks noChangeAspect="1"/>
            </p:cNvSpPr>
            <p:nvPr/>
          </p:nvSpPr>
          <p:spPr>
            <a:xfrm>
              <a:off x="1293790" y="2644194"/>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8" name="Flèche : droite 27">
              <a:extLst>
                <a:ext uri="{FF2B5EF4-FFF2-40B4-BE49-F238E27FC236}">
                  <a16:creationId xmlns:a16="http://schemas.microsoft.com/office/drawing/2014/main" id="{623978A6-977E-5ACC-9C70-796E2519F9F8}"/>
                </a:ext>
              </a:extLst>
            </p:cNvPr>
            <p:cNvSpPr/>
            <p:nvPr/>
          </p:nvSpPr>
          <p:spPr>
            <a:xfrm>
              <a:off x="1389808" y="2773533"/>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a:extLst>
              <a:ext uri="{FF2B5EF4-FFF2-40B4-BE49-F238E27FC236}">
                <a16:creationId xmlns:a16="http://schemas.microsoft.com/office/drawing/2014/main" id="{43D1AD23-85ED-040E-460F-8E1DD91241D6}"/>
              </a:ext>
            </a:extLst>
          </p:cNvPr>
          <p:cNvGrpSpPr/>
          <p:nvPr/>
        </p:nvGrpSpPr>
        <p:grpSpPr>
          <a:xfrm>
            <a:off x="1293790" y="3399140"/>
            <a:ext cx="437844" cy="437844"/>
            <a:chOff x="1293790" y="3571665"/>
            <a:chExt cx="437844" cy="437844"/>
          </a:xfrm>
        </p:grpSpPr>
        <p:sp>
          <p:nvSpPr>
            <p:cNvPr id="25" name="Ellipse 24">
              <a:extLst>
                <a:ext uri="{FF2B5EF4-FFF2-40B4-BE49-F238E27FC236}">
                  <a16:creationId xmlns:a16="http://schemas.microsoft.com/office/drawing/2014/main" id="{77E65BAB-5B25-10C3-5F64-8194C112C4F0}"/>
                </a:ext>
              </a:extLst>
            </p:cNvPr>
            <p:cNvSpPr>
              <a:spLocks noChangeAspect="1"/>
            </p:cNvSpPr>
            <p:nvPr/>
          </p:nvSpPr>
          <p:spPr>
            <a:xfrm>
              <a:off x="1293790" y="357166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9" name="Flèche : droite 28">
              <a:extLst>
                <a:ext uri="{FF2B5EF4-FFF2-40B4-BE49-F238E27FC236}">
                  <a16:creationId xmlns:a16="http://schemas.microsoft.com/office/drawing/2014/main" id="{838CBD14-99D2-B943-EAD1-F59A93134BB9}"/>
                </a:ext>
              </a:extLst>
            </p:cNvPr>
            <p:cNvSpPr/>
            <p:nvPr/>
          </p:nvSpPr>
          <p:spPr>
            <a:xfrm>
              <a:off x="1389807" y="371072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Flèche : droite 29">
            <a:extLst>
              <a:ext uri="{FF2B5EF4-FFF2-40B4-BE49-F238E27FC236}">
                <a16:creationId xmlns:a16="http://schemas.microsoft.com/office/drawing/2014/main" id="{AED414BD-FEA5-258E-C27B-97A8ECB55340}"/>
              </a:ext>
            </a:extLst>
          </p:cNvPr>
          <p:cNvSpPr/>
          <p:nvPr/>
        </p:nvSpPr>
        <p:spPr>
          <a:xfrm>
            <a:off x="1389807" y="483408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4">
            <a:extLst>
              <a:ext uri="{FF2B5EF4-FFF2-40B4-BE49-F238E27FC236}">
                <a16:creationId xmlns:a16="http://schemas.microsoft.com/office/drawing/2014/main" id="{7CD1F4B0-FABF-7746-3739-9491F7052626}"/>
              </a:ext>
            </a:extLst>
          </p:cNvPr>
          <p:cNvSpPr txBox="1">
            <a:spLocks/>
          </p:cNvSpPr>
          <p:nvPr/>
        </p:nvSpPr>
        <p:spPr>
          <a:xfrm>
            <a:off x="6096000" y="5734898"/>
            <a:ext cx="5495925" cy="425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4251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6958781" cy="524561"/>
          </a:xfrm>
        </p:spPr>
        <p:txBody>
          <a:bodyPr/>
          <a:lstStyle/>
          <a:p>
            <a:r>
              <a:rPr lang="fr-FR" dirty="0">
                <a:latin typeface="+mj-lt"/>
              </a:rPr>
              <a:t>ORGANISATION DU SERVICE</a:t>
            </a:r>
          </a:p>
        </p:txBody>
      </p:sp>
      <p:sp>
        <p:nvSpPr>
          <p:cNvPr id="5" name="Espace réservé du texte 4"/>
          <p:cNvSpPr>
            <a:spLocks noGrp="1"/>
          </p:cNvSpPr>
          <p:nvPr>
            <p:ph type="body" sz="quarter" idx="14"/>
          </p:nvPr>
        </p:nvSpPr>
        <p:spPr>
          <a:xfrm>
            <a:off x="838200" y="897409"/>
            <a:ext cx="5495925" cy="425213"/>
          </a:xfrm>
        </p:spPr>
        <p:txBody>
          <a:bodyPr/>
          <a:lstStyle/>
          <a:p>
            <a:r>
              <a:rPr lang="fr-FR" dirty="0"/>
              <a:t>L’hôpital de jour de chirurgie c’est :</a:t>
            </a:r>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5</a:t>
            </a:fld>
            <a:endParaRPr lang="fr-FR" dirty="0"/>
          </a:p>
        </p:txBody>
      </p:sp>
      <p:sp>
        <p:nvSpPr>
          <p:cNvPr id="4" name="ZoneTexte 3">
            <a:extLst>
              <a:ext uri="{FF2B5EF4-FFF2-40B4-BE49-F238E27FC236}">
                <a16:creationId xmlns:a16="http://schemas.microsoft.com/office/drawing/2014/main" id="{4A24D382-57E1-C0B0-14DB-A8D104A6D3A1}"/>
              </a:ext>
            </a:extLst>
          </p:cNvPr>
          <p:cNvSpPr txBox="1"/>
          <p:nvPr/>
        </p:nvSpPr>
        <p:spPr>
          <a:xfrm>
            <a:off x="1848465" y="2000297"/>
            <a:ext cx="7610168" cy="4209101"/>
          </a:xfrm>
          <a:prstGeom prst="rect">
            <a:avLst/>
          </a:prstGeom>
          <a:noFill/>
        </p:spPr>
        <p:txBody>
          <a:bodyPr wrap="square">
            <a:spAutoFit/>
          </a:bodyPr>
          <a:lstStyle/>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4 Bureaux de consultations, </a:t>
            </a:r>
            <a:r>
              <a:rPr lang="fr-FR" sz="1600" dirty="0">
                <a:solidFill>
                  <a:srgbClr val="596E80"/>
                </a:solidFill>
                <a:latin typeface="Calibri" panose="020F0502020204030204" pitchFamily="34" charset="0"/>
                <a:cs typeface="Calibri" panose="020F0502020204030204" pitchFamily="34" charset="0"/>
              </a:rPr>
              <a:t>1 Infirmerie, </a:t>
            </a:r>
            <a:r>
              <a:rPr lang="fr-FR" sz="1600" b="0" i="0" u="none" strike="noStrike" baseline="0" dirty="0">
                <a:solidFill>
                  <a:srgbClr val="596E80"/>
                </a:solidFill>
                <a:latin typeface="Calibri" panose="020F0502020204030204" pitchFamily="34" charset="0"/>
                <a:cs typeface="Calibri" panose="020F0502020204030204" pitchFamily="34" charset="0"/>
              </a:rPr>
              <a:t>1 accueil, </a:t>
            </a:r>
            <a:r>
              <a:rPr lang="fr-FR" sz="1600" dirty="0">
                <a:solidFill>
                  <a:srgbClr val="596E80"/>
                </a:solidFill>
                <a:latin typeface="Calibri" panose="020F0502020204030204" pitchFamily="34" charset="0"/>
                <a:cs typeface="Calibri" panose="020F0502020204030204" pitchFamily="34" charset="0"/>
              </a:rPr>
              <a:t>1 salle d’attente</a:t>
            </a: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901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9010" algn="just"/>
            <a:r>
              <a:rPr lang="fr-FR" sz="1600" b="0" i="0" u="none" strike="noStrike" baseline="0" dirty="0">
                <a:solidFill>
                  <a:srgbClr val="596E80"/>
                </a:solidFill>
                <a:latin typeface="Calibri" panose="020F0502020204030204" pitchFamily="34" charset="0"/>
                <a:cs typeface="Calibri" panose="020F0502020204030204" pitchFamily="34" charset="0"/>
              </a:rPr>
              <a:t>Les horaires d’ouverture : De 9h à 17h du lundi au vendredi</a:t>
            </a: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r>
              <a:rPr lang="fr-FR" sz="1600" dirty="0">
                <a:solidFill>
                  <a:srgbClr val="596E80"/>
                </a:solidFill>
                <a:latin typeface="Calibri" panose="020F0502020204030204" pitchFamily="34" charset="0"/>
                <a:cs typeface="Calibri" panose="020F0502020204030204" pitchFamily="34" charset="0"/>
              </a:rPr>
              <a:t>Une journée type c’est : </a:t>
            </a:r>
          </a:p>
          <a:p>
            <a:pPr marR="19010" algn="just"/>
            <a:endParaRPr lang="fr-FR" sz="1600" dirty="0">
              <a:solidFill>
                <a:srgbClr val="596E80"/>
              </a:solidFill>
              <a:latin typeface="Calibri" panose="020F0502020204030204" pitchFamily="34" charset="0"/>
              <a:cs typeface="Calibri" panose="020F0502020204030204" pitchFamily="34" charset="0"/>
            </a:endParaRPr>
          </a:p>
          <a:p>
            <a:pPr marL="285750" marR="19010" indent="-285750" algn="just">
              <a:buFont typeface="Wingdings" panose="05000000000000000000" pitchFamily="2" charset="2"/>
              <a:buChar char="Ø"/>
            </a:pPr>
            <a:r>
              <a:rPr lang="fr-FR" sz="1400" dirty="0">
                <a:solidFill>
                  <a:srgbClr val="596E80"/>
                </a:solidFill>
                <a:latin typeface="Calibri" panose="020F0502020204030204" pitchFamily="34" charset="0"/>
                <a:cs typeface="Calibri" panose="020F0502020204030204" pitchFamily="34" charset="0"/>
              </a:rPr>
              <a:t>Le matin : </a:t>
            </a:r>
          </a:p>
          <a:p>
            <a:pPr marL="742950" marR="19010" lvl="1" indent="-285750" algn="just">
              <a:buFont typeface="Arial" panose="020B0604020202020204" pitchFamily="34" charset="0"/>
              <a:buChar char="•"/>
            </a:pPr>
            <a:r>
              <a:rPr lang="fr-FR" sz="1400" dirty="0">
                <a:solidFill>
                  <a:srgbClr val="596E80"/>
                </a:solidFill>
                <a:latin typeface="Calibri" panose="020F0502020204030204" pitchFamily="34" charset="0"/>
                <a:cs typeface="Calibri" panose="020F0502020204030204" pitchFamily="34" charset="0"/>
              </a:rPr>
              <a:t>9h - Accueil des patients</a:t>
            </a:r>
          </a:p>
          <a:p>
            <a:pPr marL="742950" marR="19010" lvl="1" indent="-285750" algn="just">
              <a:buFont typeface="Arial" panose="020B0604020202020204" pitchFamily="34" charset="0"/>
              <a:buChar char="•"/>
            </a:pPr>
            <a:r>
              <a:rPr lang="fr-FR" sz="1400" b="0" i="0" u="none" strike="noStrike" baseline="0" dirty="0">
                <a:solidFill>
                  <a:srgbClr val="596E80"/>
                </a:solidFill>
                <a:latin typeface="Calibri" panose="020F0502020204030204" pitchFamily="34" charset="0"/>
                <a:cs typeface="Calibri" panose="020F0502020204030204" pitchFamily="34" charset="0"/>
              </a:rPr>
              <a:t>9h30/11h30 – Consultations</a:t>
            </a:r>
          </a:p>
          <a:p>
            <a:pPr marL="742950" marR="19010" lvl="1" indent="-285750" algn="just">
              <a:buFont typeface="Arial" panose="020B0604020202020204" pitchFamily="34" charset="0"/>
              <a:buChar char="•"/>
            </a:pPr>
            <a:r>
              <a:rPr lang="fr-FR" sz="1400" dirty="0">
                <a:solidFill>
                  <a:srgbClr val="596E80"/>
                </a:solidFill>
                <a:latin typeface="Calibri" panose="020F0502020204030204" pitchFamily="34" charset="0"/>
                <a:cs typeface="Calibri" panose="020F0502020204030204" pitchFamily="34" charset="0"/>
              </a:rPr>
              <a:t>12h – Sortie des patients</a:t>
            </a:r>
          </a:p>
          <a:p>
            <a:pPr marL="742950" marR="19010" lvl="1" indent="-285750" algn="just">
              <a:buFont typeface="Arial" panose="020B0604020202020204" pitchFamily="34" charset="0"/>
              <a:buChar char="•"/>
            </a:pPr>
            <a:endParaRPr lang="fr-FR" sz="1400" b="0" i="0" u="none" strike="noStrike" baseline="0" dirty="0">
              <a:solidFill>
                <a:srgbClr val="596E80"/>
              </a:solidFill>
              <a:latin typeface="Calibri" panose="020F0502020204030204" pitchFamily="34" charset="0"/>
              <a:cs typeface="Calibri" panose="020F0502020204030204" pitchFamily="34" charset="0"/>
            </a:endParaRPr>
          </a:p>
          <a:p>
            <a:pPr marL="285750" marR="19010" indent="-285750" algn="just">
              <a:buFont typeface="Wingdings" panose="05000000000000000000" pitchFamily="2" charset="2"/>
              <a:buChar char="Ø"/>
            </a:pPr>
            <a:r>
              <a:rPr lang="fr-FR" sz="1400" dirty="0">
                <a:solidFill>
                  <a:srgbClr val="596E80"/>
                </a:solidFill>
                <a:latin typeface="Calibri" panose="020F0502020204030204" pitchFamily="34" charset="0"/>
                <a:cs typeface="Calibri" panose="020F0502020204030204" pitchFamily="34" charset="0"/>
              </a:rPr>
              <a:t>L’après-midi : </a:t>
            </a:r>
          </a:p>
          <a:p>
            <a:pPr marL="742950" marR="19010" lvl="1" indent="-285750" algn="just">
              <a:buFont typeface="Arial" panose="020B0604020202020204" pitchFamily="34" charset="0"/>
              <a:buChar char="•"/>
            </a:pPr>
            <a:r>
              <a:rPr lang="fr-FR" sz="1400" dirty="0">
                <a:solidFill>
                  <a:srgbClr val="596E80"/>
                </a:solidFill>
                <a:latin typeface="Calibri" panose="020F0502020204030204" pitchFamily="34" charset="0"/>
                <a:cs typeface="Calibri" panose="020F0502020204030204" pitchFamily="34" charset="0"/>
              </a:rPr>
              <a:t>13h - Accueil des patients</a:t>
            </a:r>
          </a:p>
          <a:p>
            <a:pPr marL="742950" marR="19010" lvl="1" indent="-285750" algn="just">
              <a:buFont typeface="Arial" panose="020B0604020202020204" pitchFamily="34" charset="0"/>
              <a:buChar char="•"/>
            </a:pPr>
            <a:r>
              <a:rPr lang="fr-FR" sz="1400" b="0" i="0" u="none" strike="noStrike" baseline="0" dirty="0">
                <a:solidFill>
                  <a:srgbClr val="596E80"/>
                </a:solidFill>
                <a:latin typeface="Calibri" panose="020F0502020204030204" pitchFamily="34" charset="0"/>
                <a:cs typeface="Calibri" panose="020F0502020204030204" pitchFamily="34" charset="0"/>
              </a:rPr>
              <a:t>13h30/15h30 – Consultations</a:t>
            </a:r>
          </a:p>
          <a:p>
            <a:pPr marL="742950" marR="19010" lvl="1" indent="-285750" algn="just">
              <a:buFont typeface="Arial" panose="020B0604020202020204" pitchFamily="34" charset="0"/>
              <a:buChar char="•"/>
            </a:pPr>
            <a:r>
              <a:rPr lang="fr-FR" sz="1400" dirty="0">
                <a:solidFill>
                  <a:srgbClr val="596E80"/>
                </a:solidFill>
                <a:latin typeface="Calibri" panose="020F0502020204030204" pitchFamily="34" charset="0"/>
                <a:cs typeface="Calibri" panose="020F0502020204030204" pitchFamily="34" charset="0"/>
              </a:rPr>
              <a:t>16h – Sortie des patients</a:t>
            </a:r>
            <a:endParaRPr lang="fr-FR" sz="1400" b="0" i="0" u="none" strike="noStrike" baseline="0" dirty="0">
              <a:solidFill>
                <a:srgbClr val="596E80"/>
              </a:solidFill>
              <a:latin typeface="Calibri" panose="020F0502020204030204" pitchFamily="34" charset="0"/>
              <a:cs typeface="Calibri" panose="020F0502020204030204" pitchFamily="34" charset="0"/>
            </a:endParaRPr>
          </a:p>
          <a:p>
            <a:pPr marR="6339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p:txBody>
      </p:sp>
      <p:grpSp>
        <p:nvGrpSpPr>
          <p:cNvPr id="7" name="Groupe 6">
            <a:extLst>
              <a:ext uri="{FF2B5EF4-FFF2-40B4-BE49-F238E27FC236}">
                <a16:creationId xmlns:a16="http://schemas.microsoft.com/office/drawing/2014/main" id="{3063D760-94C2-BE25-4A71-17A08BED24F1}"/>
              </a:ext>
            </a:extLst>
          </p:cNvPr>
          <p:cNvGrpSpPr/>
          <p:nvPr/>
        </p:nvGrpSpPr>
        <p:grpSpPr>
          <a:xfrm>
            <a:off x="1293791" y="1931465"/>
            <a:ext cx="437844" cy="437844"/>
            <a:chOff x="1293791" y="1931465"/>
            <a:chExt cx="437844" cy="437844"/>
          </a:xfrm>
        </p:grpSpPr>
        <p:sp>
          <p:nvSpPr>
            <p:cNvPr id="12" name="Ellipse 11">
              <a:extLst>
                <a:ext uri="{FF2B5EF4-FFF2-40B4-BE49-F238E27FC236}">
                  <a16:creationId xmlns:a16="http://schemas.microsoft.com/office/drawing/2014/main" id="{1B6ACFEE-82C2-1136-A45F-1292AFE64959}"/>
                </a:ext>
              </a:extLst>
            </p:cNvPr>
            <p:cNvSpPr>
              <a:spLocks noChangeAspect="1"/>
            </p:cNvSpPr>
            <p:nvPr/>
          </p:nvSpPr>
          <p:spPr>
            <a:xfrm>
              <a:off x="1293791" y="193146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7" name="Flèche : droite 26">
              <a:extLst>
                <a:ext uri="{FF2B5EF4-FFF2-40B4-BE49-F238E27FC236}">
                  <a16:creationId xmlns:a16="http://schemas.microsoft.com/office/drawing/2014/main" id="{F36E4E4C-EB7D-49A8-2234-256500CE4A14}"/>
                </a:ext>
              </a:extLst>
            </p:cNvPr>
            <p:cNvSpPr/>
            <p:nvPr/>
          </p:nvSpPr>
          <p:spPr>
            <a:xfrm>
              <a:off x="1389808" y="2061896"/>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 name="Groupe 1">
            <a:extLst>
              <a:ext uri="{FF2B5EF4-FFF2-40B4-BE49-F238E27FC236}">
                <a16:creationId xmlns:a16="http://schemas.microsoft.com/office/drawing/2014/main" id="{9841BB19-6353-ACFA-E7F7-C6F27C464734}"/>
              </a:ext>
            </a:extLst>
          </p:cNvPr>
          <p:cNvGrpSpPr/>
          <p:nvPr/>
        </p:nvGrpSpPr>
        <p:grpSpPr>
          <a:xfrm>
            <a:off x="1293790" y="2601064"/>
            <a:ext cx="437844" cy="437844"/>
            <a:chOff x="1293790" y="2557934"/>
            <a:chExt cx="437844" cy="437844"/>
          </a:xfrm>
        </p:grpSpPr>
        <p:sp>
          <p:nvSpPr>
            <p:cNvPr id="24" name="Ellipse 23">
              <a:extLst>
                <a:ext uri="{FF2B5EF4-FFF2-40B4-BE49-F238E27FC236}">
                  <a16:creationId xmlns:a16="http://schemas.microsoft.com/office/drawing/2014/main" id="{3FD2DA82-DE7F-7E94-CBA4-E4D3B3F2A2DB}"/>
                </a:ext>
              </a:extLst>
            </p:cNvPr>
            <p:cNvSpPr>
              <a:spLocks noChangeAspect="1"/>
            </p:cNvSpPr>
            <p:nvPr/>
          </p:nvSpPr>
          <p:spPr>
            <a:xfrm>
              <a:off x="1293790" y="2557934"/>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8" name="Flèche : droite 27">
              <a:extLst>
                <a:ext uri="{FF2B5EF4-FFF2-40B4-BE49-F238E27FC236}">
                  <a16:creationId xmlns:a16="http://schemas.microsoft.com/office/drawing/2014/main" id="{623978A6-977E-5ACC-9C70-796E2519F9F8}"/>
                </a:ext>
              </a:extLst>
            </p:cNvPr>
            <p:cNvSpPr/>
            <p:nvPr/>
          </p:nvSpPr>
          <p:spPr>
            <a:xfrm>
              <a:off x="1389808" y="2695899"/>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a:extLst>
              <a:ext uri="{FF2B5EF4-FFF2-40B4-BE49-F238E27FC236}">
                <a16:creationId xmlns:a16="http://schemas.microsoft.com/office/drawing/2014/main" id="{43D1AD23-85ED-040E-460F-8E1DD91241D6}"/>
              </a:ext>
            </a:extLst>
          </p:cNvPr>
          <p:cNvGrpSpPr/>
          <p:nvPr/>
        </p:nvGrpSpPr>
        <p:grpSpPr>
          <a:xfrm>
            <a:off x="1293790" y="3278371"/>
            <a:ext cx="437844" cy="437844"/>
            <a:chOff x="1293790" y="3450896"/>
            <a:chExt cx="437844" cy="437844"/>
          </a:xfrm>
        </p:grpSpPr>
        <p:sp>
          <p:nvSpPr>
            <p:cNvPr id="25" name="Ellipse 24">
              <a:extLst>
                <a:ext uri="{FF2B5EF4-FFF2-40B4-BE49-F238E27FC236}">
                  <a16:creationId xmlns:a16="http://schemas.microsoft.com/office/drawing/2014/main" id="{77E65BAB-5B25-10C3-5F64-8194C112C4F0}"/>
                </a:ext>
              </a:extLst>
            </p:cNvPr>
            <p:cNvSpPr>
              <a:spLocks noChangeAspect="1"/>
            </p:cNvSpPr>
            <p:nvPr/>
          </p:nvSpPr>
          <p:spPr>
            <a:xfrm>
              <a:off x="1293790" y="3450896"/>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9" name="Flèche : droite 28">
              <a:extLst>
                <a:ext uri="{FF2B5EF4-FFF2-40B4-BE49-F238E27FC236}">
                  <a16:creationId xmlns:a16="http://schemas.microsoft.com/office/drawing/2014/main" id="{838CBD14-99D2-B943-EAD1-F59A93134BB9}"/>
                </a:ext>
              </a:extLst>
            </p:cNvPr>
            <p:cNvSpPr/>
            <p:nvPr/>
          </p:nvSpPr>
          <p:spPr>
            <a:xfrm>
              <a:off x="1389807" y="3581327"/>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Flèche : droite 29">
            <a:extLst>
              <a:ext uri="{FF2B5EF4-FFF2-40B4-BE49-F238E27FC236}">
                <a16:creationId xmlns:a16="http://schemas.microsoft.com/office/drawing/2014/main" id="{AED414BD-FEA5-258E-C27B-97A8ECB55340}"/>
              </a:ext>
            </a:extLst>
          </p:cNvPr>
          <p:cNvSpPr/>
          <p:nvPr/>
        </p:nvSpPr>
        <p:spPr>
          <a:xfrm>
            <a:off x="1389807" y="483408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4">
            <a:extLst>
              <a:ext uri="{FF2B5EF4-FFF2-40B4-BE49-F238E27FC236}">
                <a16:creationId xmlns:a16="http://schemas.microsoft.com/office/drawing/2014/main" id="{7CD1F4B0-FABF-7746-3739-9491F7052626}"/>
              </a:ext>
            </a:extLst>
          </p:cNvPr>
          <p:cNvSpPr txBox="1">
            <a:spLocks/>
          </p:cNvSpPr>
          <p:nvPr/>
        </p:nvSpPr>
        <p:spPr>
          <a:xfrm>
            <a:off x="6096000" y="5734898"/>
            <a:ext cx="5495925" cy="425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pic>
        <p:nvPicPr>
          <p:cNvPr id="9" name="Image 8">
            <a:extLst>
              <a:ext uri="{FF2B5EF4-FFF2-40B4-BE49-F238E27FC236}">
                <a16:creationId xmlns:a16="http://schemas.microsoft.com/office/drawing/2014/main" id="{B41F0C16-CB20-ABDF-E749-9649CCD306E5}"/>
              </a:ext>
            </a:extLst>
          </p:cNvPr>
          <p:cNvPicPr>
            <a:picLocks noChangeAspect="1"/>
          </p:cNvPicPr>
          <p:nvPr/>
        </p:nvPicPr>
        <p:blipFill>
          <a:blip r:embed="rId2"/>
          <a:stretch>
            <a:fillRect/>
          </a:stretch>
        </p:blipFill>
        <p:spPr>
          <a:xfrm>
            <a:off x="5966332" y="3716215"/>
            <a:ext cx="5907844" cy="2231289"/>
          </a:xfrm>
          <a:prstGeom prst="rect">
            <a:avLst/>
          </a:prstGeom>
        </p:spPr>
      </p:pic>
    </p:spTree>
    <p:extLst>
      <p:ext uri="{BB962C8B-B14F-4D97-AF65-F5344CB8AC3E}">
        <p14:creationId xmlns:p14="http://schemas.microsoft.com/office/powerpoint/2010/main" val="198130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6958781" cy="524561"/>
          </a:xfrm>
        </p:spPr>
        <p:txBody>
          <a:bodyPr/>
          <a:lstStyle/>
          <a:p>
            <a:r>
              <a:rPr lang="fr-FR" dirty="0">
                <a:latin typeface="+mj-lt"/>
              </a:rPr>
              <a:t>ROLE DU STAGIAIRE</a:t>
            </a:r>
          </a:p>
        </p:txBody>
      </p:sp>
      <p:sp>
        <p:nvSpPr>
          <p:cNvPr id="5" name="Espace réservé du texte 4"/>
          <p:cNvSpPr>
            <a:spLocks noGrp="1"/>
          </p:cNvSpPr>
          <p:nvPr>
            <p:ph type="body" sz="quarter" idx="14"/>
          </p:nvPr>
        </p:nvSpPr>
        <p:spPr>
          <a:xfrm>
            <a:off x="838200" y="897409"/>
            <a:ext cx="5495925" cy="425213"/>
          </a:xfrm>
        </p:spPr>
        <p:txBody>
          <a:bodyPr/>
          <a:lstStyle/>
          <a:p>
            <a:r>
              <a:rPr lang="fr-FR"/>
              <a:t>Les objectifs :</a:t>
            </a:r>
            <a:endParaRPr lang="fr-FR" dirty="0"/>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6</a:t>
            </a:fld>
            <a:endParaRPr lang="fr-FR" dirty="0"/>
          </a:p>
        </p:txBody>
      </p:sp>
      <p:sp>
        <p:nvSpPr>
          <p:cNvPr id="4" name="ZoneTexte 3">
            <a:extLst>
              <a:ext uri="{FF2B5EF4-FFF2-40B4-BE49-F238E27FC236}">
                <a16:creationId xmlns:a16="http://schemas.microsoft.com/office/drawing/2014/main" id="{4A24D382-57E1-C0B0-14DB-A8D104A6D3A1}"/>
              </a:ext>
            </a:extLst>
          </p:cNvPr>
          <p:cNvSpPr txBox="1"/>
          <p:nvPr/>
        </p:nvSpPr>
        <p:spPr>
          <a:xfrm>
            <a:off x="1848465" y="2000297"/>
            <a:ext cx="7610168" cy="3539430"/>
          </a:xfrm>
          <a:prstGeom prst="rect">
            <a:avLst/>
          </a:prstGeom>
          <a:noFill/>
        </p:spPr>
        <p:txBody>
          <a:bodyPr wrap="square">
            <a:spAutoFit/>
          </a:bodyPr>
          <a:lstStyle/>
          <a:p>
            <a:pPr marL="285750" marR="18310" indent="-285750" algn="just">
              <a:buFont typeface="Wingdings" panose="05000000000000000000" pitchFamily="2" charset="2"/>
              <a:buChar char="ü"/>
            </a:pPr>
            <a:r>
              <a:rPr lang="fr-FR" sz="1600" b="0" i="0" u="none" strike="noStrike" baseline="0" dirty="0">
                <a:solidFill>
                  <a:srgbClr val="596E80"/>
                </a:solidFill>
                <a:latin typeface="Calibri" panose="020F0502020204030204" pitchFamily="34" charset="0"/>
                <a:cs typeface="Calibri" panose="020F0502020204030204" pitchFamily="34" charset="0"/>
              </a:rPr>
              <a:t>Comprendre le parcours patient coordonné</a:t>
            </a:r>
          </a:p>
          <a:p>
            <a:pPr marL="285750" marR="183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Travailler en collaboration </a:t>
            </a: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L="285750" marR="19010" indent="-285750" algn="just">
              <a:buFont typeface="Wingdings" panose="05000000000000000000" pitchFamily="2" charset="2"/>
              <a:buChar char="ü"/>
            </a:pPr>
            <a:r>
              <a:rPr lang="fr-FR" sz="1600" b="0" i="0" u="none" strike="noStrike" baseline="0" dirty="0">
                <a:solidFill>
                  <a:srgbClr val="596E80"/>
                </a:solidFill>
                <a:latin typeface="Calibri" panose="020F0502020204030204" pitchFamily="34" charset="0"/>
                <a:cs typeface="Calibri" panose="020F0502020204030204" pitchFamily="34" charset="0"/>
              </a:rPr>
              <a:t>Comprendre l’éducation thérapeutique</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Savoir réaliser des consultations infirmières</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Savoir réaliser les entrées et sorties administratives des patients</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Prioriser et organiser les consultations</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Comprendre la réhabilitation améliorer après chirurgie</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Connaitre les chirurgies, leurs risques et leurs modalités</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Apprendre à repérer les facteurs de risques des patients et comment les limiter</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Organiser les sorties post-opératoires ( Domicile, HAD, SMR)</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Savoir rédiger une lettre de liaison</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Savoir réaliser une perfusion de ferinject</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Savoir réaliser un électrocardiogramme</a:t>
            </a:r>
          </a:p>
          <a:p>
            <a:pPr marL="285750" marR="19010" indent="-285750" algn="just">
              <a:buFont typeface="Wingdings" panose="05000000000000000000" pitchFamily="2" charset="2"/>
              <a:buChar char="ü"/>
            </a:pPr>
            <a:r>
              <a:rPr lang="fr-FR" sz="1600" dirty="0">
                <a:solidFill>
                  <a:srgbClr val="596E80"/>
                </a:solidFill>
                <a:latin typeface="Calibri" panose="020F0502020204030204" pitchFamily="34" charset="0"/>
                <a:cs typeface="Calibri" panose="020F0502020204030204" pitchFamily="34" charset="0"/>
              </a:rPr>
              <a:t>Tracer dans le dossier de soins</a:t>
            </a:r>
          </a:p>
        </p:txBody>
      </p:sp>
      <p:sp>
        <p:nvSpPr>
          <p:cNvPr id="30" name="Flèche : droite 29">
            <a:extLst>
              <a:ext uri="{FF2B5EF4-FFF2-40B4-BE49-F238E27FC236}">
                <a16:creationId xmlns:a16="http://schemas.microsoft.com/office/drawing/2014/main" id="{AED414BD-FEA5-258E-C27B-97A8ECB55340}"/>
              </a:ext>
            </a:extLst>
          </p:cNvPr>
          <p:cNvSpPr/>
          <p:nvPr/>
        </p:nvSpPr>
        <p:spPr>
          <a:xfrm>
            <a:off x="1389807" y="483408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4">
            <a:extLst>
              <a:ext uri="{FF2B5EF4-FFF2-40B4-BE49-F238E27FC236}">
                <a16:creationId xmlns:a16="http://schemas.microsoft.com/office/drawing/2014/main" id="{7CD1F4B0-FABF-7746-3739-9491F7052626}"/>
              </a:ext>
            </a:extLst>
          </p:cNvPr>
          <p:cNvSpPr txBox="1">
            <a:spLocks/>
          </p:cNvSpPr>
          <p:nvPr/>
        </p:nvSpPr>
        <p:spPr>
          <a:xfrm>
            <a:off x="6096000" y="5734898"/>
            <a:ext cx="5495925" cy="425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29346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6958781" cy="524561"/>
          </a:xfrm>
        </p:spPr>
        <p:txBody>
          <a:bodyPr/>
          <a:lstStyle/>
          <a:p>
            <a:r>
              <a:rPr lang="fr-FR" dirty="0">
                <a:latin typeface="+mj-lt"/>
              </a:rPr>
              <a:t>ENCADREMENT ET EVALUATION</a:t>
            </a:r>
          </a:p>
        </p:txBody>
      </p:sp>
      <p:sp>
        <p:nvSpPr>
          <p:cNvPr id="5" name="Espace réservé du texte 4"/>
          <p:cNvSpPr>
            <a:spLocks noGrp="1"/>
          </p:cNvSpPr>
          <p:nvPr>
            <p:ph type="body" sz="quarter" idx="14"/>
          </p:nvPr>
        </p:nvSpPr>
        <p:spPr>
          <a:xfrm>
            <a:off x="838200" y="897409"/>
            <a:ext cx="5495925" cy="425213"/>
          </a:xfrm>
        </p:spPr>
        <p:txBody>
          <a:bodyPr/>
          <a:lstStyle/>
          <a:p>
            <a:r>
              <a:rPr lang="fr-FR" dirty="0"/>
              <a:t>Les objectifs :</a:t>
            </a:r>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7</a:t>
            </a:fld>
            <a:endParaRPr lang="fr-FR" dirty="0"/>
          </a:p>
        </p:txBody>
      </p:sp>
      <p:sp>
        <p:nvSpPr>
          <p:cNvPr id="30" name="Flèche : droite 29">
            <a:extLst>
              <a:ext uri="{FF2B5EF4-FFF2-40B4-BE49-F238E27FC236}">
                <a16:creationId xmlns:a16="http://schemas.microsoft.com/office/drawing/2014/main" id="{AED414BD-FEA5-258E-C27B-97A8ECB55340}"/>
              </a:ext>
            </a:extLst>
          </p:cNvPr>
          <p:cNvSpPr/>
          <p:nvPr/>
        </p:nvSpPr>
        <p:spPr>
          <a:xfrm>
            <a:off x="1389807" y="483408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4">
            <a:extLst>
              <a:ext uri="{FF2B5EF4-FFF2-40B4-BE49-F238E27FC236}">
                <a16:creationId xmlns:a16="http://schemas.microsoft.com/office/drawing/2014/main" id="{7CD1F4B0-FABF-7746-3739-9491F7052626}"/>
              </a:ext>
            </a:extLst>
          </p:cNvPr>
          <p:cNvSpPr txBox="1">
            <a:spLocks/>
          </p:cNvSpPr>
          <p:nvPr/>
        </p:nvSpPr>
        <p:spPr>
          <a:xfrm>
            <a:off x="6096000" y="5734898"/>
            <a:ext cx="5495925" cy="425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ZoneTexte 1">
            <a:extLst>
              <a:ext uri="{FF2B5EF4-FFF2-40B4-BE49-F238E27FC236}">
                <a16:creationId xmlns:a16="http://schemas.microsoft.com/office/drawing/2014/main" id="{6E2FE0EE-07DF-45B2-A801-300CE3115872}"/>
              </a:ext>
            </a:extLst>
          </p:cNvPr>
          <p:cNvSpPr txBox="1"/>
          <p:nvPr/>
        </p:nvSpPr>
        <p:spPr>
          <a:xfrm>
            <a:off x="1848465" y="2000297"/>
            <a:ext cx="7610168" cy="1692771"/>
          </a:xfrm>
          <a:prstGeom prst="rect">
            <a:avLst/>
          </a:prstGeom>
          <a:noFill/>
        </p:spPr>
        <p:txBody>
          <a:bodyPr wrap="square">
            <a:spAutoFit/>
          </a:bodyPr>
          <a:lstStyle/>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Un référent unique pdt toute la durée du stage</a:t>
            </a:r>
          </a:p>
          <a:p>
            <a:pPr marR="19010" algn="just">
              <a:lnSpc>
                <a:spcPct val="150000"/>
              </a:lnSpc>
            </a:pPr>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9010" algn="just"/>
            <a:r>
              <a:rPr lang="fr-FR" sz="1600" b="0" i="0" u="none" strike="noStrike" baseline="0" dirty="0">
                <a:solidFill>
                  <a:srgbClr val="596E80"/>
                </a:solidFill>
                <a:latin typeface="Calibri" panose="020F0502020204030204" pitchFamily="34" charset="0"/>
                <a:cs typeface="Calibri" panose="020F0502020204030204" pitchFamily="34" charset="0"/>
              </a:rPr>
              <a:t>Des temps d’échanges régulier</a:t>
            </a: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r>
              <a:rPr lang="fr-FR" sz="1600" dirty="0">
                <a:solidFill>
                  <a:srgbClr val="596E80"/>
                </a:solidFill>
                <a:latin typeface="Calibri" panose="020F0502020204030204" pitchFamily="34" charset="0"/>
                <a:cs typeface="Calibri" panose="020F0502020204030204" pitchFamily="34" charset="0"/>
              </a:rPr>
              <a:t>1 évaluation à mi-stage et 1 évaluation en fin de stage</a:t>
            </a:r>
            <a:endParaRPr lang="fr-FR" sz="1600" dirty="0"/>
          </a:p>
        </p:txBody>
      </p:sp>
      <p:grpSp>
        <p:nvGrpSpPr>
          <p:cNvPr id="6" name="Groupe 5">
            <a:extLst>
              <a:ext uri="{FF2B5EF4-FFF2-40B4-BE49-F238E27FC236}">
                <a16:creationId xmlns:a16="http://schemas.microsoft.com/office/drawing/2014/main" id="{0077FB43-4996-D0DD-67DE-398AB6D44A9A}"/>
              </a:ext>
            </a:extLst>
          </p:cNvPr>
          <p:cNvGrpSpPr/>
          <p:nvPr/>
        </p:nvGrpSpPr>
        <p:grpSpPr>
          <a:xfrm>
            <a:off x="1293791" y="1931465"/>
            <a:ext cx="437844" cy="437844"/>
            <a:chOff x="1293791" y="1931465"/>
            <a:chExt cx="437844" cy="437844"/>
          </a:xfrm>
        </p:grpSpPr>
        <p:sp>
          <p:nvSpPr>
            <p:cNvPr id="7" name="Ellipse 6">
              <a:extLst>
                <a:ext uri="{FF2B5EF4-FFF2-40B4-BE49-F238E27FC236}">
                  <a16:creationId xmlns:a16="http://schemas.microsoft.com/office/drawing/2014/main" id="{122FFC19-F64E-1C82-8358-A6C749FB7B4C}"/>
                </a:ext>
              </a:extLst>
            </p:cNvPr>
            <p:cNvSpPr>
              <a:spLocks noChangeAspect="1"/>
            </p:cNvSpPr>
            <p:nvPr/>
          </p:nvSpPr>
          <p:spPr>
            <a:xfrm>
              <a:off x="1293791" y="193146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8" name="Flèche : droite 7">
              <a:extLst>
                <a:ext uri="{FF2B5EF4-FFF2-40B4-BE49-F238E27FC236}">
                  <a16:creationId xmlns:a16="http://schemas.microsoft.com/office/drawing/2014/main" id="{5EED198E-CC6E-61B7-8F43-C74A4233C73C}"/>
                </a:ext>
              </a:extLst>
            </p:cNvPr>
            <p:cNvSpPr/>
            <p:nvPr/>
          </p:nvSpPr>
          <p:spPr>
            <a:xfrm>
              <a:off x="1389808" y="2061896"/>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a:extLst>
              <a:ext uri="{FF2B5EF4-FFF2-40B4-BE49-F238E27FC236}">
                <a16:creationId xmlns:a16="http://schemas.microsoft.com/office/drawing/2014/main" id="{46F1FED2-2451-06BF-67DC-F592E8B57249}"/>
              </a:ext>
            </a:extLst>
          </p:cNvPr>
          <p:cNvGrpSpPr/>
          <p:nvPr/>
        </p:nvGrpSpPr>
        <p:grpSpPr>
          <a:xfrm>
            <a:off x="1293790" y="2601064"/>
            <a:ext cx="437844" cy="437844"/>
            <a:chOff x="1293790" y="2557934"/>
            <a:chExt cx="437844" cy="437844"/>
          </a:xfrm>
        </p:grpSpPr>
        <p:sp>
          <p:nvSpPr>
            <p:cNvPr id="10" name="Ellipse 9">
              <a:extLst>
                <a:ext uri="{FF2B5EF4-FFF2-40B4-BE49-F238E27FC236}">
                  <a16:creationId xmlns:a16="http://schemas.microsoft.com/office/drawing/2014/main" id="{EB105375-BCE3-F475-5B70-A17A4BA54F52}"/>
                </a:ext>
              </a:extLst>
            </p:cNvPr>
            <p:cNvSpPr>
              <a:spLocks noChangeAspect="1"/>
            </p:cNvSpPr>
            <p:nvPr/>
          </p:nvSpPr>
          <p:spPr>
            <a:xfrm>
              <a:off x="1293790" y="2557934"/>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1" name="Flèche : droite 10">
              <a:extLst>
                <a:ext uri="{FF2B5EF4-FFF2-40B4-BE49-F238E27FC236}">
                  <a16:creationId xmlns:a16="http://schemas.microsoft.com/office/drawing/2014/main" id="{FF5186E0-83F7-32BC-FF20-D33C9E31D7BD}"/>
                </a:ext>
              </a:extLst>
            </p:cNvPr>
            <p:cNvSpPr/>
            <p:nvPr/>
          </p:nvSpPr>
          <p:spPr>
            <a:xfrm>
              <a:off x="1389808" y="2695899"/>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8D1A3EB8-037C-3756-D8EE-1C23F3C9E365}"/>
              </a:ext>
            </a:extLst>
          </p:cNvPr>
          <p:cNvGrpSpPr/>
          <p:nvPr/>
        </p:nvGrpSpPr>
        <p:grpSpPr>
          <a:xfrm>
            <a:off x="1293790" y="3278371"/>
            <a:ext cx="437844" cy="437844"/>
            <a:chOff x="1293790" y="3450896"/>
            <a:chExt cx="437844" cy="437844"/>
          </a:xfrm>
        </p:grpSpPr>
        <p:sp>
          <p:nvSpPr>
            <p:cNvPr id="13" name="Ellipse 12">
              <a:extLst>
                <a:ext uri="{FF2B5EF4-FFF2-40B4-BE49-F238E27FC236}">
                  <a16:creationId xmlns:a16="http://schemas.microsoft.com/office/drawing/2014/main" id="{0FC66ADD-7545-ED6A-55B6-0CEF8A0A84BD}"/>
                </a:ext>
              </a:extLst>
            </p:cNvPr>
            <p:cNvSpPr>
              <a:spLocks noChangeAspect="1"/>
            </p:cNvSpPr>
            <p:nvPr/>
          </p:nvSpPr>
          <p:spPr>
            <a:xfrm>
              <a:off x="1293790" y="3450896"/>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4" name="Flèche : droite 13">
              <a:extLst>
                <a:ext uri="{FF2B5EF4-FFF2-40B4-BE49-F238E27FC236}">
                  <a16:creationId xmlns:a16="http://schemas.microsoft.com/office/drawing/2014/main" id="{A5AF013C-47AE-C834-6505-03D9042E8BC8}"/>
                </a:ext>
              </a:extLst>
            </p:cNvPr>
            <p:cNvSpPr/>
            <p:nvPr/>
          </p:nvSpPr>
          <p:spPr>
            <a:xfrm>
              <a:off x="1389807" y="3581327"/>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3954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6958781" cy="524561"/>
          </a:xfrm>
        </p:spPr>
        <p:txBody>
          <a:bodyPr/>
          <a:lstStyle/>
          <a:p>
            <a:r>
              <a:rPr lang="fr-FR" dirty="0">
                <a:latin typeface="+mj-lt"/>
              </a:rPr>
              <a:t>INFOS PRATIQUES</a:t>
            </a:r>
          </a:p>
        </p:txBody>
      </p:sp>
      <p:sp>
        <p:nvSpPr>
          <p:cNvPr id="5" name="Espace réservé du texte 4"/>
          <p:cNvSpPr>
            <a:spLocks noGrp="1"/>
          </p:cNvSpPr>
          <p:nvPr>
            <p:ph type="body" sz="quarter" idx="14"/>
          </p:nvPr>
        </p:nvSpPr>
        <p:spPr>
          <a:xfrm>
            <a:off x="838200" y="897409"/>
            <a:ext cx="5495925" cy="425213"/>
          </a:xfrm>
        </p:spPr>
        <p:txBody>
          <a:bodyPr/>
          <a:lstStyle/>
          <a:p>
            <a:r>
              <a:rPr lang="fr-FR" dirty="0"/>
              <a:t>A savoir:</a:t>
            </a:r>
          </a:p>
        </p:txBody>
      </p:sp>
      <p:sp>
        <p:nvSpPr>
          <p:cNvPr id="22" name="Espace réservé du numéro de diapositive 3"/>
          <p:cNvSpPr>
            <a:spLocks noGrp="1"/>
          </p:cNvSpPr>
          <p:nvPr>
            <p:ph type="sldNum" sz="quarter" idx="10"/>
          </p:nvPr>
        </p:nvSpPr>
        <p:spPr>
          <a:xfrm>
            <a:off x="10748385" y="6399256"/>
            <a:ext cx="655320" cy="365125"/>
          </a:xfrm>
        </p:spPr>
        <p:txBody>
          <a:bodyPr/>
          <a:lstStyle/>
          <a:p>
            <a:fld id="{B62E9B93-3FD0-4DC1-882D-AD9D99D1150B}" type="slidenum">
              <a:rPr lang="fr-FR" smtClean="0"/>
              <a:pPr/>
              <a:t>8</a:t>
            </a:fld>
            <a:endParaRPr lang="fr-FR" dirty="0"/>
          </a:p>
        </p:txBody>
      </p:sp>
      <p:sp>
        <p:nvSpPr>
          <p:cNvPr id="30" name="Flèche : droite 29">
            <a:extLst>
              <a:ext uri="{FF2B5EF4-FFF2-40B4-BE49-F238E27FC236}">
                <a16:creationId xmlns:a16="http://schemas.microsoft.com/office/drawing/2014/main" id="{AED414BD-FEA5-258E-C27B-97A8ECB55340}"/>
              </a:ext>
            </a:extLst>
          </p:cNvPr>
          <p:cNvSpPr/>
          <p:nvPr/>
        </p:nvSpPr>
        <p:spPr>
          <a:xfrm>
            <a:off x="1389807" y="4834082"/>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4">
            <a:extLst>
              <a:ext uri="{FF2B5EF4-FFF2-40B4-BE49-F238E27FC236}">
                <a16:creationId xmlns:a16="http://schemas.microsoft.com/office/drawing/2014/main" id="{7CD1F4B0-FABF-7746-3739-9491F7052626}"/>
              </a:ext>
            </a:extLst>
          </p:cNvPr>
          <p:cNvSpPr txBox="1">
            <a:spLocks/>
          </p:cNvSpPr>
          <p:nvPr/>
        </p:nvSpPr>
        <p:spPr>
          <a:xfrm>
            <a:off x="6096000" y="5734898"/>
            <a:ext cx="5495925" cy="425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ZoneTexte 1">
            <a:extLst>
              <a:ext uri="{FF2B5EF4-FFF2-40B4-BE49-F238E27FC236}">
                <a16:creationId xmlns:a16="http://schemas.microsoft.com/office/drawing/2014/main" id="{6E2FE0EE-07DF-45B2-A801-300CE3115872}"/>
              </a:ext>
            </a:extLst>
          </p:cNvPr>
          <p:cNvSpPr txBox="1"/>
          <p:nvPr/>
        </p:nvSpPr>
        <p:spPr>
          <a:xfrm>
            <a:off x="1848465" y="2000297"/>
            <a:ext cx="7610168" cy="1815882"/>
          </a:xfrm>
          <a:prstGeom prst="rect">
            <a:avLst/>
          </a:prstGeom>
          <a:noFill/>
        </p:spPr>
        <p:txBody>
          <a:bodyPr wrap="square">
            <a:spAutoFit/>
          </a:bodyPr>
          <a:lstStyle/>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Un badge nominatif</a:t>
            </a:r>
          </a:p>
          <a:p>
            <a:pPr marR="18310" algn="just"/>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Un self (4</a:t>
            </a:r>
            <a:r>
              <a:rPr lang="fr-FR" sz="1600" b="0" i="0" u="none" strike="noStrike" baseline="30000" dirty="0">
                <a:solidFill>
                  <a:srgbClr val="596E80"/>
                </a:solidFill>
                <a:latin typeface="Calibri" panose="020F0502020204030204" pitchFamily="34" charset="0"/>
                <a:cs typeface="Calibri" panose="020F0502020204030204" pitchFamily="34" charset="0"/>
              </a:rPr>
              <a:t>Euros</a:t>
            </a:r>
            <a:r>
              <a:rPr lang="fr-FR" sz="1600" b="0" i="0" u="none" strike="noStrike" baseline="0" dirty="0">
                <a:solidFill>
                  <a:srgbClr val="596E80"/>
                </a:solidFill>
                <a:latin typeface="Calibri" panose="020F0502020204030204" pitchFamily="34" charset="0"/>
                <a:cs typeface="Calibri" panose="020F0502020204030204" pitchFamily="34" charset="0"/>
              </a:rPr>
              <a:t> ) + une salle du personnel avec espace repas ( micro onde, frigo, table…)</a:t>
            </a:r>
            <a:endParaRPr lang="fr-FR" sz="1600" dirty="0">
              <a:solidFill>
                <a:srgbClr val="596E80"/>
              </a:solidFill>
              <a:latin typeface="Calibri" panose="020F0502020204030204" pitchFamily="34" charset="0"/>
              <a:cs typeface="Calibri" panose="020F0502020204030204" pitchFamily="34" charset="0"/>
            </a:endParaRPr>
          </a:p>
          <a:p>
            <a:pPr marR="18310" algn="just"/>
            <a:endParaRPr lang="fr-FR" sz="1600" b="0" i="0" u="none" strike="noStrike" baseline="0" dirty="0">
              <a:solidFill>
                <a:srgbClr val="596E80"/>
              </a:solidFill>
              <a:latin typeface="Calibri" panose="020F0502020204030204" pitchFamily="34" charset="0"/>
              <a:cs typeface="Calibri" panose="020F0502020204030204" pitchFamily="34" charset="0"/>
            </a:endParaRPr>
          </a:p>
          <a:p>
            <a:pPr marR="18310" algn="just"/>
            <a:r>
              <a:rPr lang="fr-FR" sz="1600" b="0" i="0" u="none" strike="noStrike" baseline="0" dirty="0">
                <a:solidFill>
                  <a:srgbClr val="596E80"/>
                </a:solidFill>
                <a:latin typeface="Calibri" panose="020F0502020204030204" pitchFamily="34" charset="0"/>
                <a:cs typeface="Calibri" panose="020F0502020204030204" pitchFamily="34" charset="0"/>
              </a:rPr>
              <a:t>Un vestiaire nominatif et sécurisé</a:t>
            </a:r>
          </a:p>
          <a:p>
            <a:pPr marR="19010" algn="just"/>
            <a:endParaRPr lang="fr-FR" sz="1600" dirty="0">
              <a:solidFill>
                <a:srgbClr val="596E80"/>
              </a:solidFill>
              <a:latin typeface="Calibri" panose="020F0502020204030204" pitchFamily="34" charset="0"/>
              <a:cs typeface="Calibri" panose="020F0502020204030204" pitchFamily="34" charset="0"/>
            </a:endParaRPr>
          </a:p>
          <a:p>
            <a:pPr marR="19010" algn="just"/>
            <a:r>
              <a:rPr lang="fr-FR" sz="1600" b="0" i="0" u="none" strike="noStrike" baseline="0" dirty="0">
                <a:solidFill>
                  <a:srgbClr val="596E80"/>
                </a:solidFill>
                <a:latin typeface="Calibri" panose="020F0502020204030204" pitchFamily="34" charset="0"/>
                <a:cs typeface="Calibri" panose="020F0502020204030204" pitchFamily="34" charset="0"/>
              </a:rPr>
              <a:t>Une tenue prop</a:t>
            </a:r>
            <a:r>
              <a:rPr lang="fr-FR" sz="1600" dirty="0">
                <a:solidFill>
                  <a:srgbClr val="596E80"/>
                </a:solidFill>
                <a:latin typeface="Calibri" panose="020F0502020204030204" pitchFamily="34" charset="0"/>
                <a:cs typeface="Calibri" panose="020F0502020204030204" pitchFamily="34" charset="0"/>
              </a:rPr>
              <a:t>re chaque jour délivrée par la lingerie sur présentation du badge</a:t>
            </a:r>
            <a:endParaRPr lang="fr-FR" sz="1600" b="0" i="0" u="none" strike="noStrike" baseline="0" dirty="0">
              <a:solidFill>
                <a:srgbClr val="596E80"/>
              </a:solidFill>
              <a:latin typeface="Calibri" panose="020F0502020204030204" pitchFamily="34" charset="0"/>
              <a:cs typeface="Calibri" panose="020F0502020204030204" pitchFamily="34" charset="0"/>
            </a:endParaRPr>
          </a:p>
        </p:txBody>
      </p:sp>
      <p:grpSp>
        <p:nvGrpSpPr>
          <p:cNvPr id="6" name="Groupe 5">
            <a:extLst>
              <a:ext uri="{FF2B5EF4-FFF2-40B4-BE49-F238E27FC236}">
                <a16:creationId xmlns:a16="http://schemas.microsoft.com/office/drawing/2014/main" id="{0077FB43-4996-D0DD-67DE-398AB6D44A9A}"/>
              </a:ext>
            </a:extLst>
          </p:cNvPr>
          <p:cNvGrpSpPr/>
          <p:nvPr/>
        </p:nvGrpSpPr>
        <p:grpSpPr>
          <a:xfrm>
            <a:off x="1293791" y="1931465"/>
            <a:ext cx="437844" cy="437844"/>
            <a:chOff x="1293791" y="1931465"/>
            <a:chExt cx="437844" cy="437844"/>
          </a:xfrm>
        </p:grpSpPr>
        <p:sp>
          <p:nvSpPr>
            <p:cNvPr id="7" name="Ellipse 6">
              <a:extLst>
                <a:ext uri="{FF2B5EF4-FFF2-40B4-BE49-F238E27FC236}">
                  <a16:creationId xmlns:a16="http://schemas.microsoft.com/office/drawing/2014/main" id="{122FFC19-F64E-1C82-8358-A6C749FB7B4C}"/>
                </a:ext>
              </a:extLst>
            </p:cNvPr>
            <p:cNvSpPr>
              <a:spLocks noChangeAspect="1"/>
            </p:cNvSpPr>
            <p:nvPr/>
          </p:nvSpPr>
          <p:spPr>
            <a:xfrm>
              <a:off x="1293791" y="1931465"/>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8" name="Flèche : droite 7">
              <a:extLst>
                <a:ext uri="{FF2B5EF4-FFF2-40B4-BE49-F238E27FC236}">
                  <a16:creationId xmlns:a16="http://schemas.microsoft.com/office/drawing/2014/main" id="{5EED198E-CC6E-61B7-8F43-C74A4233C73C}"/>
                </a:ext>
              </a:extLst>
            </p:cNvPr>
            <p:cNvSpPr/>
            <p:nvPr/>
          </p:nvSpPr>
          <p:spPr>
            <a:xfrm>
              <a:off x="1389808" y="2061896"/>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a:extLst>
              <a:ext uri="{FF2B5EF4-FFF2-40B4-BE49-F238E27FC236}">
                <a16:creationId xmlns:a16="http://schemas.microsoft.com/office/drawing/2014/main" id="{46F1FED2-2451-06BF-67DC-F592E8B57249}"/>
              </a:ext>
            </a:extLst>
          </p:cNvPr>
          <p:cNvGrpSpPr/>
          <p:nvPr/>
        </p:nvGrpSpPr>
        <p:grpSpPr>
          <a:xfrm>
            <a:off x="1293790" y="2601064"/>
            <a:ext cx="437844" cy="437844"/>
            <a:chOff x="1293790" y="2557934"/>
            <a:chExt cx="437844" cy="437844"/>
          </a:xfrm>
        </p:grpSpPr>
        <p:sp>
          <p:nvSpPr>
            <p:cNvPr id="10" name="Ellipse 9">
              <a:extLst>
                <a:ext uri="{FF2B5EF4-FFF2-40B4-BE49-F238E27FC236}">
                  <a16:creationId xmlns:a16="http://schemas.microsoft.com/office/drawing/2014/main" id="{EB105375-BCE3-F475-5B70-A17A4BA54F52}"/>
                </a:ext>
              </a:extLst>
            </p:cNvPr>
            <p:cNvSpPr>
              <a:spLocks noChangeAspect="1"/>
            </p:cNvSpPr>
            <p:nvPr/>
          </p:nvSpPr>
          <p:spPr>
            <a:xfrm>
              <a:off x="1293790" y="2557934"/>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1" name="Flèche : droite 10">
              <a:extLst>
                <a:ext uri="{FF2B5EF4-FFF2-40B4-BE49-F238E27FC236}">
                  <a16:creationId xmlns:a16="http://schemas.microsoft.com/office/drawing/2014/main" id="{FF5186E0-83F7-32BC-FF20-D33C9E31D7BD}"/>
                </a:ext>
              </a:extLst>
            </p:cNvPr>
            <p:cNvSpPr/>
            <p:nvPr/>
          </p:nvSpPr>
          <p:spPr>
            <a:xfrm>
              <a:off x="1389808" y="2695899"/>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8D1A3EB8-037C-3756-D8EE-1C23F3C9E365}"/>
              </a:ext>
            </a:extLst>
          </p:cNvPr>
          <p:cNvGrpSpPr/>
          <p:nvPr/>
        </p:nvGrpSpPr>
        <p:grpSpPr>
          <a:xfrm>
            <a:off x="1293790" y="3278371"/>
            <a:ext cx="437844" cy="437844"/>
            <a:chOff x="1293790" y="3450896"/>
            <a:chExt cx="437844" cy="437844"/>
          </a:xfrm>
        </p:grpSpPr>
        <p:sp>
          <p:nvSpPr>
            <p:cNvPr id="13" name="Ellipse 12">
              <a:extLst>
                <a:ext uri="{FF2B5EF4-FFF2-40B4-BE49-F238E27FC236}">
                  <a16:creationId xmlns:a16="http://schemas.microsoft.com/office/drawing/2014/main" id="{0FC66ADD-7545-ED6A-55B6-0CEF8A0A84BD}"/>
                </a:ext>
              </a:extLst>
            </p:cNvPr>
            <p:cNvSpPr>
              <a:spLocks noChangeAspect="1"/>
            </p:cNvSpPr>
            <p:nvPr/>
          </p:nvSpPr>
          <p:spPr>
            <a:xfrm>
              <a:off x="1293790" y="3450896"/>
              <a:ext cx="437844" cy="43784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4" name="Flèche : droite 13">
              <a:extLst>
                <a:ext uri="{FF2B5EF4-FFF2-40B4-BE49-F238E27FC236}">
                  <a16:creationId xmlns:a16="http://schemas.microsoft.com/office/drawing/2014/main" id="{A5AF013C-47AE-C834-6505-03D9042E8BC8}"/>
                </a:ext>
              </a:extLst>
            </p:cNvPr>
            <p:cNvSpPr/>
            <p:nvPr/>
          </p:nvSpPr>
          <p:spPr>
            <a:xfrm>
              <a:off x="1389807" y="3581327"/>
              <a:ext cx="245807" cy="176981"/>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4854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805898"/>
      </p:ext>
    </p:extLst>
  </p:cSld>
  <p:clrMapOvr>
    <a:masterClrMapping/>
  </p:clrMapOvr>
</p:sld>
</file>

<file path=ppt/theme/theme1.xml><?xml version="1.0" encoding="utf-8"?>
<a:theme xmlns:a="http://schemas.openxmlformats.org/drawingml/2006/main" name="Thème Office">
  <a:themeElements>
    <a:clrScheme name="Clinique Pasteur">
      <a:dk1>
        <a:srgbClr val="3C3C3B"/>
      </a:dk1>
      <a:lt1>
        <a:srgbClr val="FFFFFF"/>
      </a:lt1>
      <a:dk2>
        <a:srgbClr val="323E48"/>
      </a:dk2>
      <a:lt2>
        <a:srgbClr val="FFFFFF"/>
      </a:lt2>
      <a:accent1>
        <a:srgbClr val="07736E"/>
      </a:accent1>
      <a:accent2>
        <a:srgbClr val="5B758E"/>
      </a:accent2>
      <a:accent3>
        <a:srgbClr val="F4991A"/>
      </a:accent3>
      <a:accent4>
        <a:srgbClr val="C84135"/>
      </a:accent4>
      <a:accent5>
        <a:srgbClr val="1761A2"/>
      </a:accent5>
      <a:accent6>
        <a:srgbClr val="B2B2B2"/>
      </a:accent6>
      <a:hlink>
        <a:srgbClr val="1761A2"/>
      </a:hlink>
      <a:folHlink>
        <a:srgbClr val="BB59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a:defPPr>
      </a:lstStyle>
    </a:txDef>
  </a:objectDefaults>
  <a:extraClrSchemeLst/>
  <a:extLst>
    <a:ext uri="{05A4C25C-085E-4340-85A3-A5531E510DB2}">
      <thm15:themeFamily xmlns:thm15="http://schemas.microsoft.com/office/thememl/2012/main" name="Présentation2" id="{5728DF8C-F002-41EC-BBF7-AF56C86472E0}" vid="{AAFD8BB2-5FEA-4DF8-9B6E-6FD1ED670BD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Powerpoint Clinique Pasteur</Template>
  <TotalTime>425</TotalTime>
  <Words>492</Words>
  <Application>Microsoft Office PowerPoint</Application>
  <PresentationFormat>Grand écran</PresentationFormat>
  <Paragraphs>89</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Wingdings</vt:lpstr>
      <vt:lpstr>Thème Office</vt:lpstr>
      <vt:lpstr>WELCOME</vt:lpstr>
      <vt:lpstr>MOT D’ACCUEIL</vt:lpstr>
      <vt:lpstr>SOMMAIRE</vt:lpstr>
      <vt:lpstr>PRESENTATION DU SERVICE</vt:lpstr>
      <vt:lpstr>ORGANISATION DU SERVICE</vt:lpstr>
      <vt:lpstr>ROLE DU STAGIAIRE</vt:lpstr>
      <vt:lpstr>ENCADREMENT ET EVALUATION</vt:lpstr>
      <vt:lpstr>INFOS PRATIQUES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CARDOSO Hélène</dc:creator>
  <cp:lastModifiedBy>SABATTIER Amandine</cp:lastModifiedBy>
  <cp:revision>5</cp:revision>
  <dcterms:created xsi:type="dcterms:W3CDTF">2024-12-26T08:02:28Z</dcterms:created>
  <dcterms:modified xsi:type="dcterms:W3CDTF">2026-04-13T08:57:55Z</dcterms:modified>
</cp:coreProperties>
</file>